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30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491" y="1828800"/>
            <a:ext cx="8231744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490" y="4800600"/>
            <a:ext cx="8231744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8685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EA96-3A20-4EA2-A87E-7F54BF2A95D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7B435-7AEB-4411-9999-6596F6D94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2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794" y="381001"/>
            <a:ext cx="1524398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809" y="381001"/>
            <a:ext cx="7393324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EA96-3A20-4EA2-A87E-7F54BF2A95D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7B435-7AEB-4411-9999-6596F6D94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02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EA96-3A20-4EA2-A87E-7F54BF2A95D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7B435-7AEB-4411-9999-6596F6D94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0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891" y="2514600"/>
            <a:ext cx="8694663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491" y="5410201"/>
            <a:ext cx="8689596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EA96-3A20-4EA2-A87E-7F54BF2A95D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7B435-7AEB-4411-9999-6596F6D94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5174" y="1905001"/>
            <a:ext cx="442075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806" y="1905001"/>
            <a:ext cx="4420751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EA96-3A20-4EA2-A87E-7F54BF2A95D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7B435-7AEB-4411-9999-6596F6D94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93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08" y="1905000"/>
            <a:ext cx="441770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808" y="2743201"/>
            <a:ext cx="441770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1489" y="1905000"/>
            <a:ext cx="441770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1489" y="2743201"/>
            <a:ext cx="441770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EA96-3A20-4EA2-A87E-7F54BF2A95D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7B435-7AEB-4411-9999-6596F6D94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EA96-3A20-4EA2-A87E-7F54BF2A95D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7B435-7AEB-4411-9999-6596F6D94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EA96-3A20-4EA2-A87E-7F54BF2A95D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7B435-7AEB-4411-9999-6596F6D94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43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704" y="685800"/>
            <a:ext cx="6402467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EA96-3A20-4EA2-A87E-7F54BF2A95D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7B435-7AEB-4411-9999-6596F6D94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1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2704" y="685800"/>
            <a:ext cx="6402466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EA96-3A20-4EA2-A87E-7F54BF2A95D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7B435-7AEB-4411-9999-6596F6D94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1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810" y="381000"/>
            <a:ext cx="9146383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0" y="1904999"/>
            <a:ext cx="913677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810" y="6400800"/>
            <a:ext cx="6554906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8565" y="6400800"/>
            <a:ext cx="1449767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2EA96-3A20-4EA2-A87E-7F54BF2A95D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0772" y="6400800"/>
            <a:ext cx="83841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7B435-7AEB-4411-9999-6596F6D94F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327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56664-C2B5-439F-B7DD-1296B0BA64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Web Programming Language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815748-9280-4BD8-8FB8-F4D29C2065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7 </a:t>
            </a:r>
            <a:r>
              <a:rPr lang="en-US"/>
              <a:t>Dom Manipulation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64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B4E6E-9114-4394-8465-4AD8A2FB2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4B6800-1D57-45A8-BD03-E7F211C04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     </a:t>
            </a:r>
            <a:br>
              <a:rPr lang="en-US" dirty="0"/>
            </a:br>
            <a:r>
              <a:rPr lang="en-US" dirty="0"/>
              <a:t>  $(document).ready(function(){        </a:t>
            </a:r>
            <a:br>
              <a:rPr lang="en-US" dirty="0"/>
            </a:br>
            <a:r>
              <a:rPr lang="en-US" dirty="0"/>
              <a:t>    $("#</a:t>
            </a:r>
            <a:r>
              <a:rPr lang="en-US" dirty="0" err="1"/>
              <a:t>myparagraph</a:t>
            </a:r>
            <a:r>
              <a:rPr lang="en-US" dirty="0"/>
              <a:t>").html(“&lt;strong&gt;Hello World&lt;/strong&gt;”);    </a:t>
            </a:r>
            <a:br>
              <a:rPr lang="en-US" dirty="0"/>
            </a:br>
            <a:r>
              <a:rPr lang="en-US" dirty="0"/>
              <a:t>  });  </a:t>
            </a:r>
            <a:br>
              <a:rPr lang="en-US" dirty="0"/>
            </a:br>
            <a:r>
              <a:rPr lang="en-US" dirty="0"/>
              <a:t>&lt;/script&gt;  </a:t>
            </a:r>
            <a:br>
              <a:rPr lang="en-US" dirty="0"/>
            </a:br>
            <a:r>
              <a:rPr lang="en-US" dirty="0"/>
              <a:t>&lt;p id=”</a:t>
            </a:r>
            <a:r>
              <a:rPr lang="en-US" dirty="0" err="1"/>
              <a:t>myparagraph</a:t>
            </a:r>
            <a:r>
              <a:rPr lang="en-US" dirty="0"/>
              <a:t>”&gt;Hello World&lt;/p&gt; </a:t>
            </a:r>
          </a:p>
        </p:txBody>
      </p:sp>
    </p:spTree>
    <p:extLst>
      <p:ext uri="{BB962C8B-B14F-4D97-AF65-F5344CB8AC3E}">
        <p14:creationId xmlns:p14="http://schemas.microsoft.com/office/powerpoint/2010/main" val="189645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1F34F-D4BF-42F1-AF74-4BA755486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val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1C1CD-43AA-4049-8C3B-60599FC1D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     </a:t>
            </a:r>
            <a:br>
              <a:rPr lang="en-US" dirty="0"/>
            </a:br>
            <a:r>
              <a:rPr lang="en-US" dirty="0"/>
              <a:t>  $(document).ready(function(){      </a:t>
            </a:r>
            <a:br>
              <a:rPr lang="en-US" dirty="0"/>
            </a:br>
            <a:r>
              <a:rPr lang="en-US" dirty="0"/>
              <a:t>    $("#submit").click(function(){        </a:t>
            </a:r>
            <a:br>
              <a:rPr lang="en-US" dirty="0"/>
            </a:br>
            <a:r>
              <a:rPr lang="en-US" dirty="0"/>
              <a:t>      if($("#pass1").</a:t>
            </a:r>
            <a:r>
              <a:rPr lang="en-US" dirty="0" err="1"/>
              <a:t>val</a:t>
            </a:r>
            <a:r>
              <a:rPr lang="en-US" dirty="0"/>
              <a:t>().length &lt; 8) { </a:t>
            </a:r>
            <a:br>
              <a:rPr lang="en-US" dirty="0"/>
            </a:br>
            <a:r>
              <a:rPr lang="en-US" dirty="0"/>
              <a:t>        alert(“Password must be at least 8 letters long”); </a:t>
            </a:r>
            <a:br>
              <a:rPr lang="en-US" dirty="0"/>
            </a:br>
            <a:r>
              <a:rPr lang="en-US" dirty="0"/>
              <a:t>      }      </a:t>
            </a:r>
            <a:br>
              <a:rPr lang="en-US" dirty="0"/>
            </a:br>
            <a:r>
              <a:rPr lang="en-US" dirty="0"/>
              <a:t>    });    </a:t>
            </a:r>
            <a:br>
              <a:rPr lang="en-US" dirty="0"/>
            </a:br>
            <a:r>
              <a:rPr lang="en-US" dirty="0"/>
              <a:t>  });  </a:t>
            </a:r>
            <a:br>
              <a:rPr lang="en-US" dirty="0"/>
            </a:br>
            <a:r>
              <a:rPr lang="en-US" dirty="0"/>
              <a:t>&lt;/script&gt; </a:t>
            </a:r>
          </a:p>
        </p:txBody>
      </p:sp>
    </p:spTree>
    <p:extLst>
      <p:ext uri="{BB962C8B-B14F-4D97-AF65-F5344CB8AC3E}">
        <p14:creationId xmlns:p14="http://schemas.microsoft.com/office/powerpoint/2010/main" val="191631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4468E-8810-4C3E-AEA6-74C47D6FC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attr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8F11A-5049-46DE-B7A8-80E47298F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     </a:t>
            </a:r>
            <a:br>
              <a:rPr lang="en-US" dirty="0"/>
            </a:br>
            <a:r>
              <a:rPr lang="en-US" dirty="0"/>
              <a:t>  $(document).ready(function(){      </a:t>
            </a:r>
            <a:br>
              <a:rPr lang="en-US" dirty="0"/>
            </a:br>
            <a:r>
              <a:rPr lang="en-US" dirty="0"/>
              <a:t>    $("#submit").click(function(){        </a:t>
            </a:r>
            <a:br>
              <a:rPr lang="en-US" dirty="0"/>
            </a:br>
            <a:r>
              <a:rPr lang="en-US" dirty="0"/>
              <a:t>      $("#</a:t>
            </a:r>
            <a:r>
              <a:rPr lang="en-US" dirty="0" err="1"/>
              <a:t>mylink</a:t>
            </a:r>
            <a:r>
              <a:rPr lang="en-US" dirty="0"/>
              <a:t>").</a:t>
            </a:r>
            <a:r>
              <a:rPr lang="en-US" dirty="0" err="1"/>
              <a:t>attr</a:t>
            </a:r>
            <a:r>
              <a:rPr lang="en-US" dirty="0"/>
              <a:t>({          </a:t>
            </a:r>
            <a:br>
              <a:rPr lang="en-US" dirty="0"/>
            </a:br>
            <a:r>
              <a:rPr lang="en-US" dirty="0"/>
              <a:t>        "</a:t>
            </a:r>
            <a:r>
              <a:rPr lang="en-US" dirty="0" err="1"/>
              <a:t>href</a:t>
            </a:r>
            <a:r>
              <a:rPr lang="en-US" dirty="0"/>
              <a:t>" : "http://www.google.com",          </a:t>
            </a:r>
            <a:br>
              <a:rPr lang="en-US" dirty="0"/>
            </a:br>
            <a:r>
              <a:rPr lang="en-US" dirty="0"/>
              <a:t>        "title" : "Google"        </a:t>
            </a:r>
            <a:br>
              <a:rPr lang="en-US" dirty="0"/>
            </a:br>
            <a:r>
              <a:rPr lang="en-US" dirty="0"/>
              <a:t>      });      </a:t>
            </a:r>
            <a:br>
              <a:rPr lang="en-US" dirty="0"/>
            </a:br>
            <a:r>
              <a:rPr lang="en-US" dirty="0"/>
              <a:t>    });    </a:t>
            </a:r>
            <a:br>
              <a:rPr lang="en-US" dirty="0"/>
            </a:br>
            <a:r>
              <a:rPr lang="en-US" dirty="0"/>
              <a:t>  });  </a:t>
            </a:r>
            <a:br>
              <a:rPr lang="en-US" dirty="0"/>
            </a:br>
            <a:r>
              <a:rPr lang="en-US" dirty="0"/>
              <a:t>&lt;/script&gt; </a:t>
            </a:r>
          </a:p>
        </p:txBody>
      </p:sp>
    </p:spTree>
    <p:extLst>
      <p:ext uri="{BB962C8B-B14F-4D97-AF65-F5344CB8AC3E}">
        <p14:creationId xmlns:p14="http://schemas.microsoft.com/office/powerpoint/2010/main" val="94676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0AFC7-66D3-49AE-AE88-3B60842CB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elements to a page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43A15B2-31BD-4D38-A1F2-E8A63A4A13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2526814"/>
              </p:ext>
            </p:extLst>
          </p:nvPr>
        </p:nvGraphicFramePr>
        <p:xfrm>
          <a:off x="2031024" y="1943100"/>
          <a:ext cx="6669112" cy="2482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6514">
                  <a:extLst>
                    <a:ext uri="{9D8B030D-6E8A-4147-A177-3AD203B41FA5}">
                      <a16:colId xmlns:a16="http://schemas.microsoft.com/office/drawing/2014/main" val="1514353460"/>
                    </a:ext>
                  </a:extLst>
                </a:gridCol>
                <a:gridCol w="5292598">
                  <a:extLst>
                    <a:ext uri="{9D8B030D-6E8A-4147-A177-3AD203B41FA5}">
                      <a16:colId xmlns:a16="http://schemas.microsoft.com/office/drawing/2014/main" val="3244606687"/>
                    </a:ext>
                  </a:extLst>
                </a:gridCol>
              </a:tblGrid>
              <a:tr h="496475">
                <a:tc gridSpan="2"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Adding to a Page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313102"/>
                  </a:ext>
                </a:extLst>
              </a:tr>
              <a:tr h="496475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before()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Adds content before the specified element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325729"/>
                  </a:ext>
                </a:extLst>
              </a:tr>
              <a:tr h="496475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after()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Adds content after the specified element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3556666"/>
                  </a:ext>
                </a:extLst>
              </a:tr>
              <a:tr h="496475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prepend()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Adds content at the start of the specified element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2684605"/>
                  </a:ext>
                </a:extLst>
              </a:tr>
              <a:tr h="496475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append()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Adds content at the end of the specified element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9559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33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34604-2757-41A5-B5B7-0829A13C6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Elements to a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11BFB-3933-4798-8009-8071FBDDD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&lt;html&gt;&lt;head&gt;&lt;title&gt;Add&lt;/title&gt;</a:t>
            </a:r>
            <a:br>
              <a:rPr lang="en-US" dirty="0"/>
            </a:br>
            <a:r>
              <a:rPr lang="en-US" dirty="0"/>
              <a:t>&lt;script </a:t>
            </a:r>
            <a:r>
              <a:rPr lang="en-US" dirty="0" err="1"/>
              <a:t>src</a:t>
            </a:r>
            <a:r>
              <a:rPr lang="en-US" dirty="0"/>
              <a:t>="http://ajax.googleapis.com/ajax/libs/</a:t>
            </a:r>
            <a:r>
              <a:rPr lang="en-US" dirty="0" err="1"/>
              <a:t>jquery</a:t>
            </a:r>
            <a:r>
              <a:rPr lang="en-US" dirty="0"/>
              <a:t>/1.8.3/jquery.min.js"&gt;&lt;/script&gt;</a:t>
            </a:r>
            <a:br>
              <a:rPr lang="en-US" dirty="0"/>
            </a:br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$('#</a:t>
            </a:r>
            <a:r>
              <a:rPr lang="en-US" dirty="0" err="1"/>
              <a:t>mydiv</a:t>
            </a:r>
            <a:r>
              <a:rPr lang="en-US" dirty="0"/>
              <a:t>').before("BEFORE");</a:t>
            </a:r>
            <a:br>
              <a:rPr lang="en-US" dirty="0"/>
            </a:br>
            <a:r>
              <a:rPr lang="en-US" dirty="0"/>
              <a:t>	$('#</a:t>
            </a:r>
            <a:r>
              <a:rPr lang="en-US" dirty="0" err="1"/>
              <a:t>mydiv</a:t>
            </a:r>
            <a:r>
              <a:rPr lang="en-US" dirty="0"/>
              <a:t>').after("AFTER");</a:t>
            </a:r>
            <a:br>
              <a:rPr lang="en-US" dirty="0"/>
            </a:br>
            <a:r>
              <a:rPr lang="en-US" dirty="0"/>
              <a:t>	$('#</a:t>
            </a:r>
            <a:r>
              <a:rPr lang="en-US" dirty="0" err="1"/>
              <a:t>mydiv</a:t>
            </a:r>
            <a:r>
              <a:rPr lang="en-US" dirty="0"/>
              <a:t>').prepend("PREPEND");</a:t>
            </a:r>
            <a:br>
              <a:rPr lang="en-US" dirty="0"/>
            </a:br>
            <a:r>
              <a:rPr lang="en-US" dirty="0"/>
              <a:t>	$('#</a:t>
            </a:r>
            <a:r>
              <a:rPr lang="en-US" dirty="0" err="1"/>
              <a:t>mydiv</a:t>
            </a:r>
            <a:r>
              <a:rPr lang="en-US" dirty="0"/>
              <a:t>').append("APPEND");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  <a:br>
              <a:rPr lang="en-US" dirty="0"/>
            </a:br>
            <a:r>
              <a:rPr lang="en-US" dirty="0"/>
              <a:t>&lt;/head&gt;&lt;body&gt;</a:t>
            </a:r>
            <a:br>
              <a:rPr lang="en-US" dirty="0"/>
            </a:br>
            <a:r>
              <a:rPr lang="en-US" dirty="0"/>
              <a:t>&lt;div id="</a:t>
            </a:r>
            <a:r>
              <a:rPr lang="en-US" dirty="0" err="1"/>
              <a:t>mydiv</a:t>
            </a:r>
            <a:r>
              <a:rPr lang="en-US" dirty="0"/>
              <a:t>"&gt;Original Text&lt;/div&gt;</a:t>
            </a:r>
            <a:br>
              <a:rPr lang="en-US" dirty="0"/>
            </a:br>
            <a:r>
              <a:rPr lang="en-US" dirty="0"/>
              <a:t>&lt;/body&gt;&lt;/html&gt;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7C4E5A-2BD0-4174-A1E5-07D6F7B781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868" y="3671886"/>
            <a:ext cx="4532801" cy="979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498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44C64-AB54-4717-AF1A-E2FA99D94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F175A-1E47-4E9C-B7AF-4082B067E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 out:-</a:t>
            </a:r>
          </a:p>
          <a:p>
            <a:endParaRPr lang="en-US" dirty="0"/>
          </a:p>
          <a:p>
            <a:r>
              <a:rPr lang="en-US" dirty="0"/>
              <a:t>remove()</a:t>
            </a:r>
          </a:p>
          <a:p>
            <a:r>
              <a:rPr lang="en-US" dirty="0"/>
              <a:t>And</a:t>
            </a:r>
          </a:p>
          <a:p>
            <a:r>
              <a:rPr lang="en-US" dirty="0"/>
              <a:t>empty()</a:t>
            </a:r>
          </a:p>
        </p:txBody>
      </p:sp>
    </p:spTree>
    <p:extLst>
      <p:ext uri="{BB962C8B-B14F-4D97-AF65-F5344CB8AC3E}">
        <p14:creationId xmlns:p14="http://schemas.microsoft.com/office/powerpoint/2010/main" val="133709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C20BB-CA45-4884-B7E5-96D4113AA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3E2E4-7956-4506-B66E-46BEDAEF5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 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  $(“#</a:t>
            </a:r>
            <a:r>
              <a:rPr lang="en-US" dirty="0" err="1"/>
              <a:t>mydiv</a:t>
            </a:r>
            <a:r>
              <a:rPr lang="en-US" dirty="0"/>
              <a:t>”).</a:t>
            </a:r>
            <a:r>
              <a:rPr lang="en-US" dirty="0" err="1"/>
              <a:t>addclass</a:t>
            </a:r>
            <a:r>
              <a:rPr lang="en-US" dirty="0"/>
              <a:t>(“subheading”);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  <a:p>
            <a:r>
              <a:rPr lang="en-US" dirty="0"/>
              <a:t>N.B. </a:t>
            </a:r>
            <a:r>
              <a:rPr lang="en-US" dirty="0" err="1"/>
              <a:t>removeclass</a:t>
            </a:r>
            <a:r>
              <a:rPr lang="en-US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98390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D9EA4-2362-421F-837C-26AA2DCA1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css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17F23-9C23-4502-A3B1-63F03E66C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 </a:t>
            </a:r>
            <a:br>
              <a:rPr lang="en-US" dirty="0"/>
            </a:br>
            <a:r>
              <a:rPr lang="en-US" dirty="0"/>
              <a:t>  $(document).ready(function(){</a:t>
            </a:r>
            <a:br>
              <a:rPr lang="en-US" dirty="0"/>
            </a:br>
            <a:r>
              <a:rPr lang="en-US" dirty="0"/>
              <a:t>    $("button").click(function(){</a:t>
            </a:r>
            <a:br>
              <a:rPr lang="en-US" dirty="0"/>
            </a:br>
            <a:r>
              <a:rPr lang="en-US" dirty="0"/>
              <a:t>      $("p").</a:t>
            </a:r>
            <a:r>
              <a:rPr lang="en-US" dirty="0" err="1"/>
              <a:t>css</a:t>
            </a:r>
            <a:r>
              <a:rPr lang="en-US" dirty="0"/>
              <a:t>("background-</a:t>
            </a:r>
            <a:r>
              <a:rPr lang="en-US" dirty="0" err="1"/>
              <a:t>color","green</a:t>
            </a:r>
            <a:r>
              <a:rPr lang="en-US" dirty="0"/>
              <a:t>");</a:t>
            </a:r>
            <a:br>
              <a:rPr lang="en-US" dirty="0"/>
            </a:br>
            <a:r>
              <a:rPr lang="en-US" dirty="0"/>
              <a:t>    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53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E716D-90BB-4C5F-9DCB-6C23AEF8A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Box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AE1F20-2957-48DD-970E-64ED98569BA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047" y="2160269"/>
            <a:ext cx="5857875" cy="36042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917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C7986-47F1-4757-81C9-E3B035F2A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Navigating the 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D1863-6983-4AEB-9566-5410A0ABD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&lt;html&gt;&lt;head&gt;</a:t>
            </a:r>
            <a:br>
              <a:rPr lang="en-US" dirty="0"/>
            </a:br>
            <a:r>
              <a:rPr lang="en-US" dirty="0"/>
              <a:t>&lt;style&gt; .box { display: block; border: 2px solid #</a:t>
            </a:r>
            <a:r>
              <a:rPr lang="en-US" dirty="0" err="1"/>
              <a:t>ddd</a:t>
            </a:r>
            <a:r>
              <a:rPr lang="en-US" dirty="0"/>
              <a:t>; padding: 2px; margin: 2px; } &lt;/style&gt;</a:t>
            </a:r>
            <a:br>
              <a:rPr lang="en-US" dirty="0"/>
            </a:br>
            <a:r>
              <a:rPr lang="en-US" dirty="0"/>
              <a:t>&lt;/head&gt;&lt;body&gt;</a:t>
            </a:r>
            <a:br>
              <a:rPr lang="en-US" dirty="0"/>
            </a:br>
            <a:r>
              <a:rPr lang="en-US" dirty="0"/>
              <a:t>  &lt;div class="box grandparent" id="grandparent"&gt;Grandparent</a:t>
            </a:r>
            <a:br>
              <a:rPr lang="en-US" dirty="0"/>
            </a:br>
            <a:r>
              <a:rPr lang="en-US" dirty="0"/>
              <a:t>    &lt;div class="box" id="parent"&gt;Parent </a:t>
            </a:r>
            <a:br>
              <a:rPr lang="en-US" dirty="0"/>
            </a:br>
            <a:r>
              <a:rPr lang="en-US" dirty="0"/>
              <a:t>      &lt;div class="box" id="child1"&gt;Child 1&lt;/div&gt;</a:t>
            </a:r>
            <a:br>
              <a:rPr lang="en-US" dirty="0"/>
            </a:br>
            <a:r>
              <a:rPr lang="en-US" dirty="0"/>
              <a:t>      &lt;div class="box" id="child2"&gt;Child 2&lt;/div&gt;</a:t>
            </a:r>
            <a:br>
              <a:rPr lang="en-US" dirty="0"/>
            </a:br>
            <a:r>
              <a:rPr lang="en-US" dirty="0"/>
              <a:t>      &lt;div class="box" id="child3"&gt;Child 3&lt;/div&gt;</a:t>
            </a:r>
            <a:br>
              <a:rPr lang="en-US" dirty="0"/>
            </a:br>
            <a:r>
              <a:rPr lang="en-US" dirty="0"/>
              <a:t>      &lt;div class="box" id="child4"&gt;Child 4&lt;/div&gt;</a:t>
            </a:r>
            <a:br>
              <a:rPr lang="en-US" dirty="0"/>
            </a:br>
            <a:r>
              <a:rPr lang="en-US" dirty="0"/>
              <a:t>    &lt;/div&gt;</a:t>
            </a:r>
            <a:br>
              <a:rPr lang="en-US" dirty="0"/>
            </a:br>
            <a:r>
              <a:rPr lang="en-US" dirty="0"/>
              <a:t>  &lt;/div&gt;</a:t>
            </a:r>
            <a:br>
              <a:rPr lang="en-US" dirty="0"/>
            </a:br>
            <a:r>
              <a:rPr lang="en-US" dirty="0"/>
              <a:t>&lt;/body&gt;&lt;/html&gt;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2EC621-7831-4FAC-84A8-2C5950183D4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4938347"/>
            <a:ext cx="5943600" cy="167640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242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97539-E3D3-4087-984A-3FF316852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JS, </a:t>
            </a:r>
            <a:r>
              <a:rPr lang="en-US" dirty="0" err="1"/>
              <a:t>JQuery</a:t>
            </a:r>
            <a:r>
              <a:rPr lang="en-US" dirty="0"/>
              <a:t> and the 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C4398-AD2C-4A30-9B12-FC65B3EB4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Document Object Model</a:t>
            </a:r>
          </a:p>
          <a:p>
            <a:r>
              <a:rPr lang="en-US" dirty="0"/>
              <a:t>Manipulating the DOM</a:t>
            </a:r>
          </a:p>
          <a:p>
            <a:r>
              <a:rPr lang="en-US" dirty="0"/>
              <a:t>Navigating the DOM</a:t>
            </a:r>
          </a:p>
        </p:txBody>
      </p:sp>
    </p:spTree>
    <p:extLst>
      <p:ext uri="{BB962C8B-B14F-4D97-AF65-F5344CB8AC3E}">
        <p14:creationId xmlns:p14="http://schemas.microsoft.com/office/powerpoint/2010/main" val="342446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642B1-AD5A-42D1-B67A-9A78D17EE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63F32-8961-4EB1-9ED1-F1DD9A567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$('#child1').parent().</a:t>
            </a:r>
            <a:r>
              <a:rPr lang="en-US" dirty="0" err="1"/>
              <a:t>css</a:t>
            </a:r>
            <a:r>
              <a:rPr lang="en-US" dirty="0"/>
              <a:t>({"border":"2px solid black"});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367414-1468-4961-95C8-D4DE15091EE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985" y="3672986"/>
            <a:ext cx="5943600" cy="165735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468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7EC2A-00AD-47FB-93B0-7CB8383C9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parents()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D2674-FF78-429F-95D8-C41B9C7917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$('#child1').parents().</a:t>
            </a:r>
            <a:r>
              <a:rPr lang="en-US" dirty="0" err="1"/>
              <a:t>css</a:t>
            </a:r>
            <a:r>
              <a:rPr lang="en-US" dirty="0"/>
              <a:t>({"border":"2px solid black"});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96256E-1BD2-4A9E-92A1-8B1E565BC4F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424" y="3737463"/>
            <a:ext cx="5943600" cy="180975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881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FC477-8F26-4CA5-A632-F625B4EF1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parentsUntil</a:t>
            </a:r>
            <a:r>
              <a:rPr lang="en-US" dirty="0"/>
              <a:t>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3E490-B07E-4E7B-9937-1D5C0AAE1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$('#child1').</a:t>
            </a:r>
            <a:r>
              <a:rPr lang="en-US" dirty="0" err="1"/>
              <a:t>parentsUntil</a:t>
            </a:r>
            <a:r>
              <a:rPr lang="en-US" dirty="0"/>
              <a:t>("body").</a:t>
            </a:r>
            <a:r>
              <a:rPr lang="en-US" dirty="0" err="1"/>
              <a:t>css</a:t>
            </a:r>
            <a:r>
              <a:rPr lang="en-US" dirty="0"/>
              <a:t>({"border":"2px solid black"});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56C385-3BDD-4EE7-B5C5-EAA770BAE58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008" y="4046220"/>
            <a:ext cx="5943600" cy="173736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341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3E062-F5BD-4476-BE7D-EE6C93111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Particular Parents?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A189A-36A1-40E7-A1E1-EC872AF1B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$('#child1').parents("div").</a:t>
            </a:r>
            <a:r>
              <a:rPr lang="en-US" dirty="0" err="1"/>
              <a:t>css</a:t>
            </a:r>
            <a:r>
              <a:rPr lang="en-US" dirty="0"/>
              <a:t>({"border":"2px solid black"});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5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C6566-8B10-4A43-8EE9-8568A128C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children()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031ED-5FC4-479E-82C2-848E4F846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$('#grandparent').children().</a:t>
            </a:r>
            <a:r>
              <a:rPr lang="en-US" dirty="0" err="1"/>
              <a:t>css</a:t>
            </a:r>
            <a:r>
              <a:rPr lang="en-US" dirty="0"/>
              <a:t>({"border":"2px solid black"});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1E9BC5-50DE-4A35-BE9A-5C3305A96DC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804871"/>
            <a:ext cx="5943600" cy="165735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36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8A028-39C5-4307-8451-287432AB4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children()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4ECB3-2CBB-47AA-95D0-520016459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$('#grandparent').children().children().</a:t>
            </a:r>
            <a:r>
              <a:rPr lang="en-US" dirty="0" err="1"/>
              <a:t>css</a:t>
            </a:r>
            <a:r>
              <a:rPr lang="en-US" dirty="0"/>
              <a:t>({"border":"2px solid black"});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139F84-8E2A-48E4-9081-DFF95914F05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847" y="3540369"/>
            <a:ext cx="5934075" cy="167640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555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F6657-895B-4B44-BBE0-1B5C84E58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00BE0-CD6F-43F2-A0F7-C94EB52AC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$('#grandparent').find("#child2").</a:t>
            </a:r>
            <a:r>
              <a:rPr lang="en-US" dirty="0" err="1"/>
              <a:t>css</a:t>
            </a:r>
            <a:r>
              <a:rPr lang="en-US" dirty="0"/>
              <a:t>({"border":"2px solid black"});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B2F01C-7FFD-422D-B1A7-897150BB69D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847" y="3962399"/>
            <a:ext cx="5934075" cy="169545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766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94245-76B7-4673-B7D8-28A20C297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find(*)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3FA59-755B-415D-A59D-E83642C58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$('#grandparent').find("*").</a:t>
            </a:r>
            <a:r>
              <a:rPr lang="en-US" dirty="0" err="1"/>
              <a:t>css</a:t>
            </a:r>
            <a:r>
              <a:rPr lang="en-US" dirty="0"/>
              <a:t>({"border":"2px solid black"});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A8867D-5F95-410D-949A-50190782C55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669" y="3962399"/>
            <a:ext cx="5943600" cy="164592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637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37FA3-C168-4304-8407-828C833EE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traversal!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ADB87F1-EED6-4978-A945-A7CF6AF6FC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8085673"/>
              </p:ext>
            </p:extLst>
          </p:nvPr>
        </p:nvGraphicFramePr>
        <p:xfrm>
          <a:off x="1820008" y="1987062"/>
          <a:ext cx="8563707" cy="39477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7561">
                  <a:extLst>
                    <a:ext uri="{9D8B030D-6E8A-4147-A177-3AD203B41FA5}">
                      <a16:colId xmlns:a16="http://schemas.microsoft.com/office/drawing/2014/main" val="2255567820"/>
                    </a:ext>
                  </a:extLst>
                </a:gridCol>
                <a:gridCol w="6796146">
                  <a:extLst>
                    <a:ext uri="{9D8B030D-6E8A-4147-A177-3AD203B41FA5}">
                      <a16:colId xmlns:a16="http://schemas.microsoft.com/office/drawing/2014/main" val="4055883546"/>
                    </a:ext>
                  </a:extLst>
                </a:gridCol>
              </a:tblGrid>
              <a:tr h="388567">
                <a:tc gridSpan="2"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Traversing Across the DOM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692192"/>
                  </a:ext>
                </a:extLst>
              </a:tr>
              <a:tr h="38856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siblings()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Identifies all other elements with the same parent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2460792"/>
                  </a:ext>
                </a:extLst>
              </a:tr>
              <a:tr h="38856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next()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Identifies the next element with the same parent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5647679"/>
                  </a:ext>
                </a:extLst>
              </a:tr>
              <a:tr h="38856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nextAll()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Identifies all subsequent elements with the same parent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3805024"/>
                  </a:ext>
                </a:extLst>
              </a:tr>
              <a:tr h="808171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nextUntil()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Identifies all subsequent elements with the same parent, until one that satisfies a specified selector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3868319"/>
                  </a:ext>
                </a:extLst>
              </a:tr>
              <a:tr h="38856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prev()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Identifies the previous element with the same parent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1955220"/>
                  </a:ext>
                </a:extLst>
              </a:tr>
              <a:tr h="388567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prevAll()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Identifies all previous elements with the same parent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3775665"/>
                  </a:ext>
                </a:extLst>
              </a:tr>
              <a:tr h="808171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prevUntil()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Identifies all previous elements with the same parent, until one that satisfies a specified selector.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7550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19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BDD71-2283-449B-B57D-C27211FA4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15E79-955B-41B3-A2A9-6C7F38893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$('div').first().</a:t>
            </a:r>
            <a:r>
              <a:rPr lang="en-US" dirty="0" err="1"/>
              <a:t>css</a:t>
            </a:r>
            <a:r>
              <a:rPr lang="en-US" dirty="0"/>
              <a:t>({"border":"2px solid black"});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8685DA-0CBD-48EB-BAA8-A3B95D5E8F5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293" y="3707056"/>
            <a:ext cx="5943600" cy="111442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813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FEC8D-5391-4F87-B3AB-9B1B5D272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2C241-C763-42C7-8A42-0FC032CF0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3525" y="1904999"/>
            <a:ext cx="8635041" cy="3625789"/>
          </a:xfrm>
        </p:spPr>
        <p:txBody>
          <a:bodyPr/>
          <a:lstStyle/>
          <a:p>
            <a:r>
              <a:rPr lang="en-US" dirty="0"/>
              <a:t>The DOM is a structured model of a webpage. While the  browser parses a version </a:t>
            </a:r>
            <a:r>
              <a:rPr lang="en-US" spc="300" dirty="0"/>
              <a:t>of</a:t>
            </a:r>
            <a:r>
              <a:rPr lang="en-US" dirty="0"/>
              <a:t> the document, the DOM provides  a neutral interface for scripts to dynamically access and  change the content, structure and style of the document. </a:t>
            </a:r>
          </a:p>
        </p:txBody>
      </p:sp>
    </p:spTree>
    <p:extLst>
      <p:ext uri="{BB962C8B-B14F-4D97-AF65-F5344CB8AC3E}">
        <p14:creationId xmlns:p14="http://schemas.microsoft.com/office/powerpoint/2010/main" val="372164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47FC8-3822-4C7E-B85B-2998CA5D8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14E11-3B6A-47BD-9604-EFAA97292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$('div').last().</a:t>
            </a:r>
            <a:r>
              <a:rPr lang="en-US" dirty="0" err="1"/>
              <a:t>css</a:t>
            </a:r>
            <a:r>
              <a:rPr lang="en-US" dirty="0"/>
              <a:t>({"border":"2px solid black"});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A05D53-31AF-4AAF-85EA-702A5AFB929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075" y="3944814"/>
            <a:ext cx="5953125" cy="111442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908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4C917-19C0-4527-9AD7-34FCC16F0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2D310-F088-47C4-BC1E-4862EF17B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</a:t>
            </a:r>
            <a:br>
              <a:rPr lang="en-US" dirty="0"/>
            </a:br>
            <a:r>
              <a:rPr lang="en-US" dirty="0"/>
              <a:t>  $(document).ready(function() {</a:t>
            </a:r>
            <a:br>
              <a:rPr lang="en-US" dirty="0"/>
            </a:br>
            <a:r>
              <a:rPr lang="en-US" dirty="0"/>
              <a:t>    $('div').eq(2).</a:t>
            </a:r>
            <a:r>
              <a:rPr lang="en-US" dirty="0" err="1"/>
              <a:t>css</a:t>
            </a:r>
            <a:r>
              <a:rPr lang="en-US" dirty="0"/>
              <a:t>({"border":"2px solid black"});</a:t>
            </a:r>
            <a:br>
              <a:rPr lang="en-US" dirty="0"/>
            </a:br>
            <a:r>
              <a:rPr lang="en-US" dirty="0"/>
              <a:t>  });</a:t>
            </a:r>
            <a:br>
              <a:rPr lang="en-US" dirty="0"/>
            </a:br>
            <a:r>
              <a:rPr lang="en-US" dirty="0"/>
              <a:t>&lt;/script&gt;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411302-E855-4D19-B4CE-0E010A5A5DC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177" y="3877407"/>
            <a:ext cx="5943600" cy="114300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668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E2121-10C5-4A53-A43C-2148CEB4F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0C45C-7210-4283-8651-42B2DD8D5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The Document Object Model, or DOM, represents the structure of a webpage with each element on the page an object that are related in a tree structure.</a:t>
            </a:r>
          </a:p>
          <a:p>
            <a:pPr lvl="0"/>
            <a:r>
              <a:rPr lang="en-US" dirty="0" err="1"/>
              <a:t>JQuery</a:t>
            </a:r>
            <a:r>
              <a:rPr lang="en-US" dirty="0"/>
              <a:t> offers a variety of functions that make manipulating the DOM straightforward.</a:t>
            </a:r>
          </a:p>
          <a:p>
            <a:pPr lvl="0"/>
            <a:r>
              <a:rPr lang="en-US" dirty="0"/>
              <a:t>Existing DOM element can be changed, in terms of their text, their HTML, the values and their attributes.</a:t>
            </a:r>
          </a:p>
          <a:p>
            <a:pPr lvl="0"/>
            <a:r>
              <a:rPr lang="en-US" dirty="0"/>
              <a:t>New elements can be added to the DOM, and elements can be removed.</a:t>
            </a:r>
          </a:p>
          <a:p>
            <a:pPr lvl="0"/>
            <a:r>
              <a:rPr lang="en-US" dirty="0"/>
              <a:t>The DOM can be navigated, once a selector has been targeted, </a:t>
            </a:r>
            <a:r>
              <a:rPr lang="en-US" dirty="0" err="1"/>
              <a:t>JQuery</a:t>
            </a:r>
            <a:r>
              <a:rPr lang="en-US" dirty="0"/>
              <a:t> makes it easy to move up, down or across the tree to move to another element.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62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8142E-281A-9D38-745A-65CD65151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D2E8D-1893-A4E1-6207-C0E4591F0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Continue to make your form validation more ‘beautiful’</a:t>
            </a:r>
          </a:p>
          <a:p>
            <a:r>
              <a:rPr lang="en-US" dirty="0"/>
              <a:t>Create an attractive form to create an “appointment”</a:t>
            </a:r>
          </a:p>
          <a:p>
            <a:pPr lvl="1"/>
            <a:r>
              <a:rPr lang="en-US" dirty="0"/>
              <a:t>The appointment should have a Date, Time, Title, Description</a:t>
            </a:r>
          </a:p>
          <a:p>
            <a:pPr lvl="1"/>
            <a:r>
              <a:rPr lang="en-US" dirty="0"/>
              <a:t>When the form is submitted, remove the form </a:t>
            </a:r>
            <a:r>
              <a:rPr lang="en-US"/>
              <a:t>and show </a:t>
            </a:r>
            <a:r>
              <a:rPr lang="en-US" dirty="0"/>
              <a:t>a calendar month view with the </a:t>
            </a:r>
            <a:r>
              <a:rPr lang="en-US"/>
              <a:t>appointment displayed.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21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B4D24-12A2-4A07-89EA-9901B9DE0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552A5-F3FA-4E88-A446-C8B243FA2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&lt;html&gt;    </a:t>
            </a:r>
            <a:br>
              <a:rPr lang="en-US" dirty="0"/>
            </a:br>
            <a:r>
              <a:rPr lang="en-US" dirty="0"/>
              <a:t>  &lt;head&gt;      </a:t>
            </a:r>
            <a:br>
              <a:rPr lang="en-US" dirty="0"/>
            </a:br>
            <a:r>
              <a:rPr lang="en-US" dirty="0"/>
              <a:t>    &lt;title&gt;Simple Page&lt;/title&gt;    </a:t>
            </a:r>
            <a:br>
              <a:rPr lang="en-US" dirty="0"/>
            </a:br>
            <a:r>
              <a:rPr lang="en-US" dirty="0"/>
              <a:t>  &lt;/head&gt;    </a:t>
            </a:r>
            <a:br>
              <a:rPr lang="en-US" dirty="0"/>
            </a:br>
            <a:r>
              <a:rPr lang="en-US" dirty="0"/>
              <a:t>  &lt;body&gt;      </a:t>
            </a:r>
            <a:br>
              <a:rPr lang="en-US" dirty="0"/>
            </a:br>
            <a:r>
              <a:rPr lang="en-US" dirty="0"/>
              <a:t>    &lt;div class="simple"&gt;        </a:t>
            </a:r>
            <a:br>
              <a:rPr lang="en-US" dirty="0"/>
            </a:br>
            <a:r>
              <a:rPr lang="en-US" dirty="0"/>
              <a:t>      &lt;h1&gt;My Heading&lt;/h1&gt;        </a:t>
            </a:r>
            <a:br>
              <a:rPr lang="en-US" dirty="0"/>
            </a:br>
            <a:r>
              <a:rPr lang="en-US" dirty="0"/>
              <a:t>      &lt;p&gt;My Paragraph&lt;/p&gt;      </a:t>
            </a:r>
            <a:br>
              <a:rPr lang="en-US" dirty="0"/>
            </a:br>
            <a:r>
              <a:rPr lang="en-US" dirty="0"/>
              <a:t>    &lt;/div&gt;    </a:t>
            </a:r>
            <a:br>
              <a:rPr lang="en-US" dirty="0"/>
            </a:br>
            <a:r>
              <a:rPr lang="en-US" dirty="0"/>
              <a:t>  &lt;/body&gt;  </a:t>
            </a:r>
            <a:br>
              <a:rPr lang="en-US" dirty="0"/>
            </a:br>
            <a:r>
              <a:rPr lang="en-US" dirty="0"/>
              <a:t>&lt;/html&gt;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6183B6-A175-4B6D-8B2D-FB7A6DD37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596" y="2509104"/>
            <a:ext cx="46005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1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0D103-1D3D-475C-AF9C-D03851378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0E27E5-5B78-4AD4-B2C6-9ED192895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771" y="2309811"/>
            <a:ext cx="7143750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2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F884B-4684-40AD-BB34-64FDADF7C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124A26-9C85-49DE-86AF-D5505B421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275" y="1995487"/>
            <a:ext cx="2914650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9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F99C5-0664-44EC-B274-1EAD0AACE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35A3A-6F4B-461B-BAC6-07D62A941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Return (OR CHANGE) contents of an element</a:t>
            </a:r>
          </a:p>
          <a:p>
            <a:endParaRPr lang="en-US" dirty="0"/>
          </a:p>
          <a:p>
            <a:r>
              <a:rPr lang="en-US" dirty="0"/>
              <a:t>&lt;script&gt;     </a:t>
            </a:r>
            <a:br>
              <a:rPr lang="en-US" dirty="0"/>
            </a:br>
            <a:r>
              <a:rPr lang="en-US" dirty="0"/>
              <a:t>  $(document).ready(function(){      </a:t>
            </a:r>
            <a:br>
              <a:rPr lang="en-US" dirty="0"/>
            </a:br>
            <a:r>
              <a:rPr lang="en-US" dirty="0"/>
              <a:t>    $("#button").click(function(){        </a:t>
            </a:r>
            <a:br>
              <a:rPr lang="en-US" dirty="0"/>
            </a:br>
            <a:r>
              <a:rPr lang="en-US" dirty="0"/>
              <a:t>      alert($("#</a:t>
            </a:r>
            <a:r>
              <a:rPr lang="en-US" dirty="0" err="1"/>
              <a:t>myparagraph</a:t>
            </a:r>
            <a:r>
              <a:rPr lang="en-US" dirty="0"/>
              <a:t>").text());      </a:t>
            </a:r>
            <a:br>
              <a:rPr lang="en-US" dirty="0"/>
            </a:br>
            <a:r>
              <a:rPr lang="en-US" dirty="0"/>
              <a:t>    });    </a:t>
            </a:r>
            <a:br>
              <a:rPr lang="en-US" dirty="0"/>
            </a:br>
            <a:r>
              <a:rPr lang="en-US" dirty="0"/>
              <a:t>  });  </a:t>
            </a:r>
            <a:br>
              <a:rPr lang="en-US" dirty="0"/>
            </a:br>
            <a:r>
              <a:rPr lang="en-US" dirty="0"/>
              <a:t>&lt;/script&gt; </a:t>
            </a:r>
          </a:p>
        </p:txBody>
      </p:sp>
    </p:spTree>
    <p:extLst>
      <p:ext uri="{BB962C8B-B14F-4D97-AF65-F5344CB8AC3E}">
        <p14:creationId xmlns:p14="http://schemas.microsoft.com/office/powerpoint/2010/main" val="320397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1E7F8-BE97-404D-AC41-C2577D93E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7934B-5676-4F09-960D-E93ED4207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     </a:t>
            </a:r>
            <a:br>
              <a:rPr lang="en-US" dirty="0"/>
            </a:br>
            <a:r>
              <a:rPr lang="en-US" dirty="0"/>
              <a:t>  $(document).ready(function(){      </a:t>
            </a:r>
            <a:br>
              <a:rPr lang="en-US" dirty="0"/>
            </a:br>
            <a:r>
              <a:rPr lang="en-US" dirty="0"/>
              <a:t>    $("#button").click(function(){        </a:t>
            </a:r>
            <a:br>
              <a:rPr lang="en-US" dirty="0"/>
            </a:br>
            <a:r>
              <a:rPr lang="en-US" dirty="0"/>
              <a:t>      $("#</a:t>
            </a:r>
            <a:r>
              <a:rPr lang="en-US" dirty="0" err="1"/>
              <a:t>myparagraph</a:t>
            </a:r>
            <a:r>
              <a:rPr lang="en-US" dirty="0"/>
              <a:t>").text(“Changed the text to this”);      </a:t>
            </a:r>
            <a:br>
              <a:rPr lang="en-US" dirty="0"/>
            </a:br>
            <a:r>
              <a:rPr lang="en-US" dirty="0"/>
              <a:t>    });    </a:t>
            </a:r>
            <a:br>
              <a:rPr lang="en-US" dirty="0"/>
            </a:br>
            <a:r>
              <a:rPr lang="en-US" dirty="0"/>
              <a:t>  });  </a:t>
            </a:r>
            <a:br>
              <a:rPr lang="en-US" dirty="0"/>
            </a:br>
            <a:r>
              <a:rPr lang="en-US" dirty="0"/>
              <a:t>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143053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CF24E-C791-420F-B4BD-6114AFBFA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html()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E5F89-F0B5-4901-9558-15C2420DC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&lt;script&gt;     </a:t>
            </a:r>
            <a:br>
              <a:rPr lang="en-US" dirty="0"/>
            </a:br>
            <a:r>
              <a:rPr lang="en-US" dirty="0"/>
              <a:t>  $(document).ready(function(){      </a:t>
            </a:r>
            <a:br>
              <a:rPr lang="en-US" dirty="0"/>
            </a:br>
            <a:r>
              <a:rPr lang="en-US" dirty="0"/>
              <a:t>    $("#button").click(function(){        </a:t>
            </a:r>
            <a:br>
              <a:rPr lang="en-US" dirty="0"/>
            </a:br>
            <a:r>
              <a:rPr lang="en-US" dirty="0"/>
              <a:t>      alert($("#</a:t>
            </a:r>
            <a:r>
              <a:rPr lang="en-US" dirty="0" err="1"/>
              <a:t>myparagraph</a:t>
            </a:r>
            <a:r>
              <a:rPr lang="en-US" dirty="0"/>
              <a:t>").text());        </a:t>
            </a:r>
            <a:br>
              <a:rPr lang="en-US" dirty="0"/>
            </a:br>
            <a:r>
              <a:rPr lang="en-US" dirty="0"/>
              <a:t>      alert($("#</a:t>
            </a:r>
            <a:r>
              <a:rPr lang="en-US" dirty="0" err="1"/>
              <a:t>myparagraph</a:t>
            </a:r>
            <a:r>
              <a:rPr lang="en-US" dirty="0"/>
              <a:t>").html());      </a:t>
            </a:r>
            <a:br>
              <a:rPr lang="en-US" dirty="0"/>
            </a:br>
            <a:r>
              <a:rPr lang="en-US" dirty="0"/>
              <a:t>    });    </a:t>
            </a:r>
            <a:br>
              <a:rPr lang="en-US" dirty="0"/>
            </a:br>
            <a:r>
              <a:rPr lang="en-US" dirty="0"/>
              <a:t>  });  </a:t>
            </a:r>
            <a:br>
              <a:rPr lang="en-US" dirty="0"/>
            </a:br>
            <a:r>
              <a:rPr lang="en-US" dirty="0"/>
              <a:t>&lt;/script&gt;  </a:t>
            </a:r>
            <a:br>
              <a:rPr lang="en-US" dirty="0"/>
            </a:br>
            <a:r>
              <a:rPr lang="en-US" dirty="0"/>
              <a:t>&lt;p id=”</a:t>
            </a:r>
            <a:r>
              <a:rPr lang="en-US" dirty="0" err="1"/>
              <a:t>myparagraph</a:t>
            </a:r>
            <a:r>
              <a:rPr lang="en-US" dirty="0"/>
              <a:t>”&gt;&lt;strong&gt;Some text&lt;/strong&gt;&lt;/p&gt;</a:t>
            </a:r>
          </a:p>
        </p:txBody>
      </p:sp>
    </p:spTree>
    <p:extLst>
      <p:ext uri="{BB962C8B-B14F-4D97-AF65-F5344CB8AC3E}">
        <p14:creationId xmlns:p14="http://schemas.microsoft.com/office/powerpoint/2010/main" val="109942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eme1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0272A8E7-A343-428D-A8B1-A51E5041A0E1}" vid="{A8B9B1ED-DE8D-43F6-A341-9AEC8D0BBD3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15395</TotalTime>
  <Words>1583</Words>
  <Application>Microsoft Office PowerPoint</Application>
  <PresentationFormat>Widescreen</PresentationFormat>
  <Paragraphs>102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Corbel</vt:lpstr>
      <vt:lpstr>Theme1</vt:lpstr>
      <vt:lpstr>Web Programming Language</vt:lpstr>
      <vt:lpstr>JS, JQuery and the DOM</vt:lpstr>
      <vt:lpstr>DOM?</vt:lpstr>
      <vt:lpstr>DOM?</vt:lpstr>
      <vt:lpstr>DOM?</vt:lpstr>
      <vt:lpstr>DOM?</vt:lpstr>
      <vt:lpstr>text()</vt:lpstr>
      <vt:lpstr>text()</vt:lpstr>
      <vt:lpstr>html()</vt:lpstr>
      <vt:lpstr>html()</vt:lpstr>
      <vt:lpstr>val()</vt:lpstr>
      <vt:lpstr>attr()</vt:lpstr>
      <vt:lpstr>Add elements to a page</vt:lpstr>
      <vt:lpstr>Add Elements to a Page</vt:lpstr>
      <vt:lpstr>Removing Elements</vt:lpstr>
      <vt:lpstr>Adding Class</vt:lpstr>
      <vt:lpstr>css()</vt:lpstr>
      <vt:lpstr>The Box Model</vt:lpstr>
      <vt:lpstr>Navigating the DOM</vt:lpstr>
      <vt:lpstr>parent()</vt:lpstr>
      <vt:lpstr>parents()</vt:lpstr>
      <vt:lpstr>parentsUntil()</vt:lpstr>
      <vt:lpstr>Particular Parents?</vt:lpstr>
      <vt:lpstr>children()</vt:lpstr>
      <vt:lpstr>More children()</vt:lpstr>
      <vt:lpstr>find()</vt:lpstr>
      <vt:lpstr>find(*)</vt:lpstr>
      <vt:lpstr>More traversal!</vt:lpstr>
      <vt:lpstr>first()</vt:lpstr>
      <vt:lpstr>last()</vt:lpstr>
      <vt:lpstr>eq()</vt:lpstr>
      <vt:lpstr>Key Points</vt:lpstr>
      <vt:lpstr>Lab 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Programming Language</dc:title>
  <dc:creator>Admin</dc:creator>
  <cp:lastModifiedBy>KENNETH COSH</cp:lastModifiedBy>
  <cp:revision>16</cp:revision>
  <dcterms:created xsi:type="dcterms:W3CDTF">2018-10-09T13:58:01Z</dcterms:created>
  <dcterms:modified xsi:type="dcterms:W3CDTF">2026-08-01T03:17:18Z</dcterms:modified>
</cp:coreProperties>
</file>