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72" r:id="rId26"/>
    <p:sldId id="291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307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5491" y="1828800"/>
            <a:ext cx="8231744" cy="2895600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6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5490" y="4800600"/>
            <a:ext cx="8231744" cy="12192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060964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9FBF7-1DBF-442C-9F50-F28B318F3EC5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F319C-B2E8-4D66-B057-41E272FB61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029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9891" y="2514600"/>
            <a:ext cx="8694663" cy="281940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4800" b="0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5491" y="5410201"/>
            <a:ext cx="8689596" cy="6096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9FBF7-1DBF-442C-9F50-F28B318F3EC5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F319C-B2E8-4D66-B057-41E272FB61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331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05174" y="1905001"/>
            <a:ext cx="4420750" cy="4114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806" y="1905001"/>
            <a:ext cx="4420751" cy="4114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9FBF7-1DBF-442C-9F50-F28B318F3EC5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F319C-B2E8-4D66-B057-41E272FB61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3124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808" y="1905000"/>
            <a:ext cx="4417702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2808" y="2743201"/>
            <a:ext cx="4417702" cy="3276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51489" y="1905000"/>
            <a:ext cx="4417702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51489" y="2743201"/>
            <a:ext cx="4417702" cy="3276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9FBF7-1DBF-442C-9F50-F28B318F3EC5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F319C-B2E8-4D66-B057-41E272FB61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064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9FBF7-1DBF-442C-9F50-F28B318F3EC5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F319C-B2E8-4D66-B057-41E272FB61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1472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9FBF7-1DBF-442C-9F50-F28B318F3EC5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F319C-B2E8-4D66-B057-41E272FB61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057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5879" y="1905000"/>
            <a:ext cx="3597544" cy="26670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3600" b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491" y="4648200"/>
            <a:ext cx="3582332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2704" y="685800"/>
            <a:ext cx="6402467" cy="5334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9FBF7-1DBF-442C-9F50-F28B318F3EC5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F319C-B2E8-4D66-B057-41E272FB61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132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5879" y="1905000"/>
            <a:ext cx="3597544" cy="266700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b="0" i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491" y="4648200"/>
            <a:ext cx="3582332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4952704" y="685800"/>
            <a:ext cx="6402466" cy="5334000"/>
          </a:xfrm>
          <a:solidFill>
            <a:schemeClr val="bg2"/>
          </a:solidFill>
          <a:ln w="76200">
            <a:solidFill>
              <a:schemeClr val="tx1"/>
            </a:solidFill>
            <a:miter lim="800000"/>
          </a:ln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9FBF7-1DBF-442C-9F50-F28B318F3EC5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F319C-B2E8-4D66-B057-41E272FB61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463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9FBF7-1DBF-442C-9F50-F28B318F3EC5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F319C-B2E8-4D66-B057-41E272FB61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469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44794" y="381001"/>
            <a:ext cx="1524398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2809" y="381001"/>
            <a:ext cx="7393324" cy="56388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39FBF7-1DBF-442C-9F50-F28B318F3EC5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2F319C-B2E8-4D66-B057-41E272FB61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968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2810" y="381000"/>
            <a:ext cx="9146383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810" y="1904999"/>
            <a:ext cx="9136770" cy="4114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2810" y="6400800"/>
            <a:ext cx="6554906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8565" y="6400800"/>
            <a:ext cx="1449767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39FBF7-1DBF-442C-9F50-F28B318F3EC5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830772" y="6400800"/>
            <a:ext cx="83841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2F319C-B2E8-4D66-B057-41E272FB61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109311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1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3838" indent="-223838" algn="l" defTabSz="914400" rtl="0" eaLnBrk="1" latinLnBrk="0" hangingPunct="1">
        <a:lnSpc>
          <a:spcPct val="90000"/>
        </a:lnSpc>
        <a:spcBef>
          <a:spcPts val="1800"/>
        </a:spcBef>
        <a:buClr>
          <a:schemeClr val="accent1"/>
        </a:buClr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63550" indent="-231775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SzPct val="10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2625" indent="-21907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57250" indent="-17462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30288" indent="-173038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380744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554480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728216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39">
          <p15:clr>
            <a:srgbClr val="F26B43"/>
          </p15:clr>
        </p15:guide>
        <p15:guide id="2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pmjs.com/package/num2fraction" TargetMode="External"/><Relationship Id="rId2" Type="http://schemas.openxmlformats.org/officeDocument/2006/relationships/hyperlink" Target="https://www.npmjs.com/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B900D8-2995-4EAC-A4A5-E7AAEC21F32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Web Programming Language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0D84DE-1F11-4C14-B038-166A005ED96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Week 9</a:t>
            </a:r>
          </a:p>
          <a:p>
            <a:r>
              <a:rPr lang="en-US" dirty="0"/>
              <a:t>Introducing Node</a:t>
            </a:r>
          </a:p>
        </p:txBody>
      </p:sp>
    </p:spTree>
    <p:extLst>
      <p:ext uri="{BB962C8B-B14F-4D97-AF65-F5344CB8AC3E}">
        <p14:creationId xmlns:p14="http://schemas.microsoft.com/office/powerpoint/2010/main" val="4090217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52BC68-B8AF-4A6E-B606-A9E7406B4F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Introducing Node.JS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95E623-9463-4750-83F9-B7E56EA29D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PHP vs Node.js</a:t>
            </a:r>
          </a:p>
          <a:p>
            <a:r>
              <a:rPr lang="en-US" dirty="0"/>
              <a:t>Setting Up Node.js</a:t>
            </a:r>
          </a:p>
          <a:p>
            <a:r>
              <a:rPr lang="en-US" dirty="0"/>
              <a:t>Events in Node.js</a:t>
            </a:r>
          </a:p>
          <a:p>
            <a:r>
              <a:rPr lang="en-US" dirty="0"/>
              <a:t>Node Package Manager (NPM)</a:t>
            </a:r>
          </a:p>
        </p:txBody>
      </p:sp>
    </p:spTree>
    <p:extLst>
      <p:ext uri="{BB962C8B-B14F-4D97-AF65-F5344CB8AC3E}">
        <p14:creationId xmlns:p14="http://schemas.microsoft.com/office/powerpoint/2010/main" val="40032585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214551-4D24-4E73-AB46-87B8367792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Node vs PHP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186691-D4C2-4047-9395-9C531EDA86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PHP was created in 1994, so is a well established language for the server</a:t>
            </a:r>
          </a:p>
          <a:p>
            <a:pPr lvl="1"/>
            <a:r>
              <a:rPr lang="en-US" dirty="0"/>
              <a:t>Powers around 80% of the web (around 75% now)</a:t>
            </a:r>
          </a:p>
          <a:p>
            <a:pPr lvl="2"/>
            <a:r>
              <a:rPr lang="en-US" dirty="0"/>
              <a:t>Around 70% now (2026)</a:t>
            </a:r>
          </a:p>
          <a:p>
            <a:pPr lvl="1"/>
            <a:r>
              <a:rPr lang="en-US" dirty="0"/>
              <a:t>Many applications built using PHP</a:t>
            </a:r>
          </a:p>
          <a:p>
            <a:pPr lvl="2"/>
            <a:r>
              <a:rPr lang="en-US" dirty="0" err="1"/>
              <a:t>Wordpress</a:t>
            </a:r>
            <a:r>
              <a:rPr lang="en-US" dirty="0"/>
              <a:t>, Drupal, Joomla, WooCommerce, Magento, </a:t>
            </a:r>
            <a:r>
              <a:rPr lang="en-US" dirty="0" err="1"/>
              <a:t>ZenCart</a:t>
            </a:r>
            <a:r>
              <a:rPr lang="en-US" dirty="0"/>
              <a:t>, Laravel, </a:t>
            </a:r>
            <a:r>
              <a:rPr lang="en-US" dirty="0" err="1"/>
              <a:t>Symfony</a:t>
            </a:r>
            <a:r>
              <a:rPr lang="en-US" dirty="0"/>
              <a:t>, CodeIgniter, Zend</a:t>
            </a:r>
          </a:p>
          <a:p>
            <a:r>
              <a:rPr lang="en-US" dirty="0"/>
              <a:t>However, Node.js (since 2009) has gained popularity, allowing “JavaScript Everywhere”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B07ADD0-BEE3-B910-2944-72A3D01D0BA7}"/>
              </a:ext>
            </a:extLst>
          </p:cNvPr>
          <p:cNvCxnSpPr/>
          <p:nvPr/>
        </p:nvCxnSpPr>
        <p:spPr>
          <a:xfrm>
            <a:off x="1932317" y="2872596"/>
            <a:ext cx="5607170" cy="0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6083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042941-8D25-473F-9D61-0FA39693D4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Standard PHP Request (Blocking)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79265C-B0F4-43BC-AC4D-C7E96B14D9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Send the request to the server file system</a:t>
            </a:r>
          </a:p>
          <a:p>
            <a:pPr lvl="0"/>
            <a:r>
              <a:rPr lang="en-US" dirty="0"/>
              <a:t>Wait for the file system to open and read the file</a:t>
            </a:r>
          </a:p>
          <a:p>
            <a:pPr lvl="0"/>
            <a:r>
              <a:rPr lang="en-US" dirty="0"/>
              <a:t>Return the content to the client</a:t>
            </a:r>
          </a:p>
          <a:p>
            <a:pPr lvl="0"/>
            <a:r>
              <a:rPr lang="en-US" dirty="0"/>
              <a:t>Ready for another request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7243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078A8D-968A-48B5-B6A6-69098A7F97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But, in Node.js (non-blocking)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1338CD-EBFB-4011-9609-1B0AB5131E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Send the request to the server file system</a:t>
            </a:r>
          </a:p>
          <a:p>
            <a:pPr lvl="0"/>
            <a:r>
              <a:rPr lang="en-US" dirty="0"/>
              <a:t>Ready to handle another request</a:t>
            </a:r>
          </a:p>
          <a:p>
            <a:pPr lvl="0"/>
            <a:r>
              <a:rPr lang="en-US" dirty="0"/>
              <a:t>When the file system has opened the file, the server sends the content to the client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4712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5EEA83-FFED-4E0E-983E-0633865690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Setting up Node.js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7317F0-D005-483B-AA17-12E621F01F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Download and install Node from:-</a:t>
            </a:r>
          </a:p>
          <a:p>
            <a:endParaRPr lang="en-US" dirty="0"/>
          </a:p>
          <a:p>
            <a:r>
              <a:rPr lang="en-US" dirty="0"/>
              <a:t>https://nodejs.org/en/</a:t>
            </a:r>
          </a:p>
        </p:txBody>
      </p:sp>
    </p:spTree>
    <p:extLst>
      <p:ext uri="{BB962C8B-B14F-4D97-AF65-F5344CB8AC3E}">
        <p14:creationId xmlns:p14="http://schemas.microsoft.com/office/powerpoint/2010/main" val="294570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4B3A68-8604-4A89-BCBD-A351C7960C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Create a new file called hello.js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A1F003-E248-4BA3-8378-E9B2B437A5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let http = require('http');</a:t>
            </a:r>
            <a:br>
              <a:rPr lang="en-US" dirty="0"/>
            </a:br>
            <a:r>
              <a:rPr lang="en-US" dirty="0" err="1"/>
              <a:t>http.createServer</a:t>
            </a:r>
            <a:r>
              <a:rPr lang="en-US" dirty="0"/>
              <a:t>(function (req, res) {</a:t>
            </a:r>
            <a:br>
              <a:rPr lang="en-US" dirty="0"/>
            </a:br>
            <a:r>
              <a:rPr lang="en-US" dirty="0"/>
              <a:t>    </a:t>
            </a:r>
            <a:r>
              <a:rPr lang="en-US" dirty="0" err="1"/>
              <a:t>res.write</a:t>
            </a:r>
            <a:r>
              <a:rPr lang="en-US" dirty="0"/>
              <a:t>('Hello World');</a:t>
            </a:r>
            <a:br>
              <a:rPr lang="en-US" dirty="0"/>
            </a:br>
            <a:r>
              <a:rPr lang="en-US" dirty="0"/>
              <a:t>    </a:t>
            </a:r>
            <a:r>
              <a:rPr lang="en-US" dirty="0" err="1"/>
              <a:t>res.end</a:t>
            </a:r>
            <a:r>
              <a:rPr lang="en-US" dirty="0"/>
              <a:t>();</a:t>
            </a:r>
            <a:br>
              <a:rPr lang="en-US" dirty="0"/>
            </a:br>
            <a:r>
              <a:rPr lang="en-US" dirty="0"/>
              <a:t>}).listen(8080);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8493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31ADE1-BA93-4DF6-8215-AD9251AA49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Node.js Command Prompt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ED1843-E8B9-43C6-9EAD-86F0D1D53B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Navigate to that file and add the command:-</a:t>
            </a:r>
          </a:p>
          <a:p>
            <a:endParaRPr lang="en-US" dirty="0"/>
          </a:p>
          <a:p>
            <a:r>
              <a:rPr lang="en-US" dirty="0"/>
              <a:t>node hello.js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19709CE-9555-41A3-AA4C-D001F3194B26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5477" y="3429000"/>
            <a:ext cx="5791200" cy="17716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30359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6D9276-BA26-4813-943C-F287B9B942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Open Browser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363AAB-E3B2-444A-BF73-DC8F751F27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And go to localhost:8080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9C65C00-EC44-40EA-A0D9-9586F7353540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1592" y="3167062"/>
            <a:ext cx="3886200" cy="18954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06600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ECF398-750E-43E1-9767-87E9984D24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Hello World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4CD2F8-E707-4531-8ED0-5C13D0F458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let http = require('http');</a:t>
            </a:r>
            <a:br>
              <a:rPr lang="en-US" dirty="0"/>
            </a:br>
            <a:r>
              <a:rPr lang="en-US" dirty="0" err="1"/>
              <a:t>http.createServer</a:t>
            </a:r>
            <a:r>
              <a:rPr lang="en-US" dirty="0"/>
              <a:t>(function (req, res) {</a:t>
            </a:r>
            <a:br>
              <a:rPr lang="en-US" dirty="0"/>
            </a:br>
            <a:r>
              <a:rPr lang="en-US" dirty="0"/>
              <a:t>    </a:t>
            </a:r>
            <a:r>
              <a:rPr lang="en-US" dirty="0" err="1"/>
              <a:t>res.write</a:t>
            </a:r>
            <a:r>
              <a:rPr lang="en-US" dirty="0"/>
              <a:t>('Hello World');</a:t>
            </a:r>
            <a:br>
              <a:rPr lang="en-US" dirty="0"/>
            </a:br>
            <a:r>
              <a:rPr lang="en-US" dirty="0"/>
              <a:t>    </a:t>
            </a:r>
            <a:r>
              <a:rPr lang="en-US" dirty="0" err="1"/>
              <a:t>res.end</a:t>
            </a:r>
            <a:r>
              <a:rPr lang="en-US" dirty="0"/>
              <a:t>();</a:t>
            </a:r>
            <a:br>
              <a:rPr lang="en-US" dirty="0"/>
            </a:br>
            <a:r>
              <a:rPr lang="en-US" dirty="0"/>
              <a:t>}).listen(8080);</a:t>
            </a:r>
          </a:p>
          <a:p>
            <a:endParaRPr lang="en-US" dirty="0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FD1E1D9C-11DA-4AFC-8722-339940697591}"/>
              </a:ext>
            </a:extLst>
          </p:cNvPr>
          <p:cNvCxnSpPr/>
          <p:nvPr/>
        </p:nvCxnSpPr>
        <p:spPr>
          <a:xfrm flipH="1">
            <a:off x="5073162" y="2092569"/>
            <a:ext cx="258493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6CD371F1-C5E0-486A-9143-73E86A32BB25}"/>
              </a:ext>
            </a:extLst>
          </p:cNvPr>
          <p:cNvSpPr txBox="1"/>
          <p:nvPr/>
        </p:nvSpPr>
        <p:spPr>
          <a:xfrm>
            <a:off x="7658100" y="1907903"/>
            <a:ext cx="21932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Includes http module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4F359440-1C43-4B20-A51B-D67FDE113541}"/>
              </a:ext>
            </a:extLst>
          </p:cNvPr>
          <p:cNvCxnSpPr/>
          <p:nvPr/>
        </p:nvCxnSpPr>
        <p:spPr>
          <a:xfrm flipH="1" flipV="1">
            <a:off x="6682154" y="2488223"/>
            <a:ext cx="1521069" cy="38686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6FDCAE0E-1177-48C2-A106-BE1871CE0ED2}"/>
              </a:ext>
            </a:extLst>
          </p:cNvPr>
          <p:cNvSpPr txBox="1"/>
          <p:nvPr/>
        </p:nvSpPr>
        <p:spPr>
          <a:xfrm>
            <a:off x="8301925" y="2681654"/>
            <a:ext cx="225895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Creates a server</a:t>
            </a:r>
          </a:p>
          <a:p>
            <a:r>
              <a:rPr lang="en-US" dirty="0"/>
              <a:t>listening on port 8080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82781900-5DCF-4A21-9257-A6EEBEB78F5E}"/>
              </a:ext>
            </a:extLst>
          </p:cNvPr>
          <p:cNvCxnSpPr/>
          <p:nvPr/>
        </p:nvCxnSpPr>
        <p:spPr>
          <a:xfrm flipH="1">
            <a:off x="3842238" y="3068515"/>
            <a:ext cx="4360985" cy="3604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4884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D38593-8243-4615-B9BA-A76F78A9A6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Extending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937D58-D2E2-475E-BFE2-21CEA9285B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let http = require('http');</a:t>
            </a:r>
          </a:p>
          <a:p>
            <a:r>
              <a:rPr lang="en-US" dirty="0" err="1"/>
              <a:t>http.createServer</a:t>
            </a:r>
            <a:r>
              <a:rPr lang="en-US" dirty="0"/>
              <a:t>(function (req, res) {</a:t>
            </a:r>
          </a:p>
          <a:p>
            <a:r>
              <a:rPr lang="en-US" dirty="0"/>
              <a:t>  </a:t>
            </a:r>
            <a:r>
              <a:rPr lang="en-US" dirty="0" err="1"/>
              <a:t>res.writeHead</a:t>
            </a:r>
            <a:r>
              <a:rPr lang="en-US" dirty="0"/>
              <a:t>(200, {'Content-Type': 'text/html'});</a:t>
            </a:r>
          </a:p>
          <a:p>
            <a:r>
              <a:rPr lang="en-US" dirty="0"/>
              <a:t>  </a:t>
            </a:r>
            <a:r>
              <a:rPr lang="en-US" dirty="0" err="1"/>
              <a:t>res.write</a:t>
            </a:r>
            <a:r>
              <a:rPr lang="en-US" dirty="0"/>
              <a:t>(req.url);</a:t>
            </a:r>
          </a:p>
          <a:p>
            <a:r>
              <a:rPr lang="en-US" dirty="0"/>
              <a:t>  </a:t>
            </a:r>
            <a:r>
              <a:rPr lang="en-US" dirty="0" err="1"/>
              <a:t>res.end</a:t>
            </a:r>
            <a:r>
              <a:rPr lang="en-US" dirty="0"/>
              <a:t>();</a:t>
            </a:r>
          </a:p>
          <a:p>
            <a:r>
              <a:rPr lang="en-US" dirty="0"/>
              <a:t>}).listen(8080);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AF958E6-0DEF-4B82-BACC-5C115AFD4DCC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1798" y="4343033"/>
            <a:ext cx="5353050" cy="24098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65426B45-2D99-4125-A578-3B57F52DF2D4}"/>
              </a:ext>
            </a:extLst>
          </p:cNvPr>
          <p:cNvCxnSpPr>
            <a:cxnSpLocks/>
          </p:cNvCxnSpPr>
          <p:nvPr/>
        </p:nvCxnSpPr>
        <p:spPr>
          <a:xfrm flipH="1">
            <a:off x="4317023" y="3780692"/>
            <a:ext cx="108145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BA0362D4-0BFB-45F7-B0DD-0F23BAB6CB43}"/>
              </a:ext>
            </a:extLst>
          </p:cNvPr>
          <p:cNvSpPr txBox="1"/>
          <p:nvPr/>
        </p:nvSpPr>
        <p:spPr>
          <a:xfrm>
            <a:off x="5398477" y="3596026"/>
            <a:ext cx="23916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Writes the request URL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AA4C74C2-3213-408B-B3F8-6C45707B59BE}"/>
              </a:ext>
            </a:extLst>
          </p:cNvPr>
          <p:cNvCxnSpPr/>
          <p:nvPr/>
        </p:nvCxnSpPr>
        <p:spPr>
          <a:xfrm flipH="1">
            <a:off x="5978769" y="1439163"/>
            <a:ext cx="1119554" cy="10758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F7B38185-8678-41DE-B482-7A5DDF1EF356}"/>
              </a:ext>
            </a:extLst>
          </p:cNvPr>
          <p:cNvSpPr txBox="1"/>
          <p:nvPr/>
        </p:nvSpPr>
        <p:spPr>
          <a:xfrm>
            <a:off x="7098323" y="1238418"/>
            <a:ext cx="31033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Request and Response Objects</a:t>
            </a:r>
          </a:p>
        </p:txBody>
      </p:sp>
    </p:spTree>
    <p:extLst>
      <p:ext uri="{BB962C8B-B14F-4D97-AF65-F5344CB8AC3E}">
        <p14:creationId xmlns:p14="http://schemas.microsoft.com/office/powerpoint/2010/main" val="2819002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938A62-CE83-49F3-AD19-B340E308A0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Parsing the URL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092B9E-D7DC-418F-8644-542433017B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dirty="0"/>
              <a:t>let http = require('http’);</a:t>
            </a:r>
          </a:p>
          <a:p>
            <a:r>
              <a:rPr lang="en-US" dirty="0"/>
              <a:t>let </a:t>
            </a:r>
            <a:r>
              <a:rPr lang="en-US" dirty="0" err="1"/>
              <a:t>url</a:t>
            </a:r>
            <a:r>
              <a:rPr lang="en-US" dirty="0"/>
              <a:t> = require('</a:t>
            </a:r>
            <a:r>
              <a:rPr lang="en-US" dirty="0" err="1"/>
              <a:t>url</a:t>
            </a:r>
            <a:r>
              <a:rPr lang="en-US" dirty="0"/>
              <a:t>');</a:t>
            </a:r>
          </a:p>
          <a:p>
            <a:r>
              <a:rPr lang="en-US" dirty="0" err="1"/>
              <a:t>http.createServer</a:t>
            </a:r>
            <a:r>
              <a:rPr lang="en-US" dirty="0"/>
              <a:t>(function (req, res) {</a:t>
            </a:r>
          </a:p>
          <a:p>
            <a:r>
              <a:rPr lang="en-US" dirty="0"/>
              <a:t>  </a:t>
            </a:r>
            <a:r>
              <a:rPr lang="en-US" dirty="0" err="1"/>
              <a:t>res.writeHead</a:t>
            </a:r>
            <a:r>
              <a:rPr lang="en-US" dirty="0"/>
              <a:t>(200, {'Content-Type': 'text/html'});</a:t>
            </a:r>
          </a:p>
          <a:p>
            <a:r>
              <a:rPr lang="en-US" dirty="0"/>
              <a:t>  let </a:t>
            </a:r>
            <a:r>
              <a:rPr lang="en-US" dirty="0" err="1"/>
              <a:t>myURL</a:t>
            </a:r>
            <a:r>
              <a:rPr lang="en-US" dirty="0"/>
              <a:t> = </a:t>
            </a:r>
            <a:r>
              <a:rPr lang="en-US" dirty="0" err="1"/>
              <a:t>url.parse</a:t>
            </a:r>
            <a:r>
              <a:rPr lang="en-US" dirty="0"/>
              <a:t>(req.url, true);</a:t>
            </a:r>
          </a:p>
          <a:p>
            <a:r>
              <a:rPr lang="en-US" dirty="0"/>
              <a:t>  </a:t>
            </a:r>
            <a:r>
              <a:rPr lang="en-US" dirty="0" err="1"/>
              <a:t>res.write</a:t>
            </a:r>
            <a:r>
              <a:rPr lang="en-US" dirty="0"/>
              <a:t>("Pathname: " + </a:t>
            </a:r>
            <a:r>
              <a:rPr lang="en-US" dirty="0" err="1"/>
              <a:t>myURL.pathname</a:t>
            </a:r>
            <a:r>
              <a:rPr lang="en-US" dirty="0"/>
              <a:t> + "&lt;</a:t>
            </a:r>
            <a:r>
              <a:rPr lang="en-US" dirty="0" err="1"/>
              <a:t>br</a:t>
            </a:r>
            <a:r>
              <a:rPr lang="en-US" dirty="0"/>
              <a:t>&gt;");</a:t>
            </a:r>
          </a:p>
          <a:p>
            <a:r>
              <a:rPr lang="en-US" dirty="0"/>
              <a:t>  </a:t>
            </a:r>
            <a:r>
              <a:rPr lang="en-US" dirty="0" err="1"/>
              <a:t>res.write</a:t>
            </a:r>
            <a:r>
              <a:rPr lang="en-US" dirty="0"/>
              <a:t>("Search: " + </a:t>
            </a:r>
            <a:r>
              <a:rPr lang="en-US" dirty="0" err="1"/>
              <a:t>myURL.search</a:t>
            </a:r>
            <a:r>
              <a:rPr lang="en-US" dirty="0"/>
              <a:t> + "&lt;</a:t>
            </a:r>
            <a:r>
              <a:rPr lang="en-US" dirty="0" err="1"/>
              <a:t>br</a:t>
            </a:r>
            <a:r>
              <a:rPr lang="en-US" dirty="0"/>
              <a:t>&gt;");</a:t>
            </a:r>
          </a:p>
          <a:p>
            <a:r>
              <a:rPr lang="en-US" dirty="0"/>
              <a:t>  let </a:t>
            </a:r>
            <a:r>
              <a:rPr lang="en-US" dirty="0" err="1"/>
              <a:t>myURLData</a:t>
            </a:r>
            <a:r>
              <a:rPr lang="en-US" dirty="0"/>
              <a:t> = </a:t>
            </a:r>
            <a:r>
              <a:rPr lang="en-US" dirty="0" err="1"/>
              <a:t>myURL.query</a:t>
            </a:r>
            <a:r>
              <a:rPr lang="en-US" dirty="0"/>
              <a:t>;</a:t>
            </a:r>
          </a:p>
          <a:p>
            <a:r>
              <a:rPr lang="en-US" dirty="0"/>
              <a:t>  </a:t>
            </a:r>
            <a:r>
              <a:rPr lang="en-US" dirty="0" err="1"/>
              <a:t>res.write</a:t>
            </a:r>
            <a:r>
              <a:rPr lang="en-US" dirty="0"/>
              <a:t>("Query: " + </a:t>
            </a:r>
            <a:r>
              <a:rPr lang="en-US" dirty="0" err="1"/>
              <a:t>myURLData.month</a:t>
            </a:r>
            <a:r>
              <a:rPr lang="en-US" dirty="0"/>
              <a:t>);  </a:t>
            </a:r>
          </a:p>
          <a:p>
            <a:r>
              <a:rPr lang="en-US" dirty="0"/>
              <a:t>  </a:t>
            </a:r>
            <a:r>
              <a:rPr lang="en-US" dirty="0" err="1"/>
              <a:t>res.end</a:t>
            </a:r>
            <a:r>
              <a:rPr lang="en-US" dirty="0"/>
              <a:t>();</a:t>
            </a:r>
          </a:p>
          <a:p>
            <a:r>
              <a:rPr lang="en-US" dirty="0"/>
              <a:t>}).listen(8080);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C544F2B-23AC-4197-B587-D770F7B5CC52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9269" y="2455984"/>
            <a:ext cx="5867400" cy="2438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90333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7F50F6-5E3B-4652-A522-FA5EF64F38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Events in Node.js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8C348C-C2B1-4E12-985C-0385C788AE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let events = require('events’);</a:t>
            </a:r>
          </a:p>
          <a:p>
            <a:r>
              <a:rPr lang="en-US" dirty="0"/>
              <a:t>let </a:t>
            </a:r>
            <a:r>
              <a:rPr lang="en-US" dirty="0" err="1"/>
              <a:t>eventEmitter</a:t>
            </a:r>
            <a:r>
              <a:rPr lang="en-US" dirty="0"/>
              <a:t> = new </a:t>
            </a:r>
            <a:r>
              <a:rPr lang="en-US" dirty="0" err="1"/>
              <a:t>events.EventEmitter</a:t>
            </a:r>
            <a:r>
              <a:rPr lang="en-US" dirty="0"/>
              <a:t>();</a:t>
            </a:r>
          </a:p>
          <a:p>
            <a:r>
              <a:rPr lang="en-US" dirty="0"/>
              <a:t>let </a:t>
            </a:r>
            <a:r>
              <a:rPr lang="en-US" dirty="0" err="1"/>
              <a:t>myEventHandler</a:t>
            </a:r>
            <a:r>
              <a:rPr lang="en-US" dirty="0"/>
              <a:t> = function () {</a:t>
            </a:r>
          </a:p>
          <a:p>
            <a:r>
              <a:rPr lang="en-US" dirty="0"/>
              <a:t>  console.log('Do Something');</a:t>
            </a:r>
          </a:p>
          <a:p>
            <a:r>
              <a:rPr lang="en-US" dirty="0"/>
              <a:t>}</a:t>
            </a:r>
          </a:p>
          <a:p>
            <a:r>
              <a:rPr lang="en-US" dirty="0" err="1"/>
              <a:t>eventEmitter.on</a:t>
            </a:r>
            <a:r>
              <a:rPr lang="en-US" dirty="0"/>
              <a:t>('Go', </a:t>
            </a:r>
            <a:r>
              <a:rPr lang="en-US" dirty="0" err="1"/>
              <a:t>myEventHandler</a:t>
            </a:r>
            <a:r>
              <a:rPr lang="en-US" dirty="0"/>
              <a:t>);</a:t>
            </a:r>
          </a:p>
          <a:p>
            <a:r>
              <a:rPr lang="en-US" dirty="0" err="1"/>
              <a:t>eventEmitter.emit</a:t>
            </a:r>
            <a:r>
              <a:rPr lang="en-US" dirty="0"/>
              <a:t>('Go');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9D7DC3B-01F7-4397-9570-1989F446DC79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3790949"/>
            <a:ext cx="1600200" cy="3429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12269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A28E8C-5A02-4C77-B421-A08AE8F49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Node Package Manager (NPM)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5E671D-756D-412F-8036-A70438DCD8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Thousands of contributed modules to extend Node – Free!</a:t>
            </a:r>
          </a:p>
          <a:p>
            <a:pPr lvl="1"/>
            <a:r>
              <a:rPr lang="en-US" dirty="0">
                <a:hlinkClick r:id="rId2"/>
              </a:rPr>
              <a:t>https://www.npmjs.com/</a:t>
            </a:r>
            <a:endParaRPr lang="en-US" dirty="0"/>
          </a:p>
          <a:p>
            <a:pPr lvl="1"/>
            <a:endParaRPr lang="en-US" dirty="0"/>
          </a:p>
          <a:p>
            <a:pPr lvl="1"/>
            <a:r>
              <a:rPr lang="en-US" dirty="0"/>
              <a:t>For example:-</a:t>
            </a:r>
          </a:p>
          <a:p>
            <a:pPr lvl="1"/>
            <a:r>
              <a:rPr lang="en-US" dirty="0">
                <a:hlinkClick r:id="rId3"/>
              </a:rPr>
              <a:t>https://www.npmjs.com/package/num2fraction</a:t>
            </a:r>
            <a:endParaRPr lang="en-US" dirty="0"/>
          </a:p>
          <a:p>
            <a:pPr lvl="1"/>
            <a:r>
              <a:rPr lang="en-US" dirty="0" err="1"/>
              <a:t>npm</a:t>
            </a:r>
            <a:r>
              <a:rPr lang="en-US" dirty="0"/>
              <a:t> install num2fraction</a:t>
            </a:r>
          </a:p>
        </p:txBody>
      </p:sp>
    </p:spTree>
    <p:extLst>
      <p:ext uri="{BB962C8B-B14F-4D97-AF65-F5344CB8AC3E}">
        <p14:creationId xmlns:p14="http://schemas.microsoft.com/office/powerpoint/2010/main" val="4165734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D67AD7-2954-494E-B11E-81417C3D5A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Number to Fraction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FA1B1D-2166-4335-AA08-B6557AE4C6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let http = require('http’);</a:t>
            </a:r>
          </a:p>
          <a:p>
            <a:r>
              <a:rPr lang="en-US" dirty="0"/>
              <a:t>let n2f = require('num2fraction');</a:t>
            </a:r>
          </a:p>
          <a:p>
            <a:r>
              <a:rPr lang="en-US" dirty="0" err="1"/>
              <a:t>http.createServer</a:t>
            </a:r>
            <a:r>
              <a:rPr lang="en-US" dirty="0"/>
              <a:t>(function (req, res) {</a:t>
            </a:r>
          </a:p>
          <a:p>
            <a:r>
              <a:rPr lang="en-US" dirty="0"/>
              <a:t>  </a:t>
            </a:r>
            <a:r>
              <a:rPr lang="en-US" dirty="0" err="1"/>
              <a:t>res.writeHead</a:t>
            </a:r>
            <a:r>
              <a:rPr lang="en-US" dirty="0"/>
              <a:t>(200, {'Content-Type': 'text/html'});</a:t>
            </a:r>
          </a:p>
          <a:p>
            <a:r>
              <a:rPr lang="en-US" dirty="0"/>
              <a:t>  </a:t>
            </a:r>
            <a:r>
              <a:rPr lang="en-US" dirty="0" err="1"/>
              <a:t>res.write</a:t>
            </a:r>
            <a:r>
              <a:rPr lang="en-US" dirty="0"/>
              <a:t>(n2f(0.5));</a:t>
            </a:r>
          </a:p>
          <a:p>
            <a:r>
              <a:rPr lang="en-US" dirty="0"/>
              <a:t>  </a:t>
            </a:r>
            <a:r>
              <a:rPr lang="en-US" dirty="0" err="1"/>
              <a:t>res.end</a:t>
            </a:r>
            <a:r>
              <a:rPr lang="en-US" dirty="0"/>
              <a:t>();</a:t>
            </a:r>
          </a:p>
          <a:p>
            <a:r>
              <a:rPr lang="en-US" dirty="0"/>
              <a:t>}).listen(8080);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675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390DD4-7989-41D2-B7FD-6F4F34079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Express.js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2E3900-D649-413A-82F2-336BFFACBC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“A fast, unopinionated, minimalist web framework for Node.js”</a:t>
            </a:r>
          </a:p>
          <a:p>
            <a:endParaRPr lang="en-US" dirty="0"/>
          </a:p>
          <a:p>
            <a:r>
              <a:rPr lang="en-US" dirty="0"/>
              <a:t>Express = Framework</a:t>
            </a:r>
          </a:p>
          <a:p>
            <a:r>
              <a:rPr lang="en-US" dirty="0" err="1"/>
              <a:t>JQuery</a:t>
            </a:r>
            <a:r>
              <a:rPr lang="en-US" dirty="0"/>
              <a:t> = Library</a:t>
            </a:r>
          </a:p>
          <a:p>
            <a:r>
              <a:rPr lang="en-US" dirty="0"/>
              <a:t>Node.js = Runtime Environment</a:t>
            </a:r>
          </a:p>
        </p:txBody>
      </p:sp>
    </p:spTree>
    <p:extLst>
      <p:ext uri="{BB962C8B-B14F-4D97-AF65-F5344CB8AC3E}">
        <p14:creationId xmlns:p14="http://schemas.microsoft.com/office/powerpoint/2010/main" val="2257241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4D2BA7-B0B2-431B-B9CD-9BFE198C13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Framework?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0AAE1E-30FC-4EB3-9861-BAE17D828A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“Don’t Call Us, We’ll Call You”</a:t>
            </a:r>
          </a:p>
          <a:p>
            <a:pPr lvl="1"/>
            <a:r>
              <a:rPr lang="en-US" dirty="0"/>
              <a:t>Generic Functionality that can be built on by the developer (rather than a collection of code to be called by the developer.</a:t>
            </a:r>
          </a:p>
          <a:p>
            <a:pPr lvl="1"/>
            <a:r>
              <a:rPr lang="en-US" dirty="0"/>
              <a:t>Inversion of Control</a:t>
            </a:r>
          </a:p>
          <a:p>
            <a:pPr lvl="1"/>
            <a:r>
              <a:rPr lang="en-US" dirty="0"/>
              <a:t>Default </a:t>
            </a:r>
            <a:r>
              <a:rPr lang="en-US" dirty="0" err="1"/>
              <a:t>Behaviour</a:t>
            </a:r>
            <a:endParaRPr lang="en-US" dirty="0"/>
          </a:p>
          <a:p>
            <a:pPr lvl="1"/>
            <a:r>
              <a:rPr lang="en-US" dirty="0"/>
              <a:t>Extensible, but not Modifiable</a:t>
            </a:r>
          </a:p>
        </p:txBody>
      </p:sp>
    </p:spTree>
    <p:extLst>
      <p:ext uri="{BB962C8B-B14F-4D97-AF65-F5344CB8AC3E}">
        <p14:creationId xmlns:p14="http://schemas.microsoft.com/office/powerpoint/2010/main" val="2548772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98FBC5-E1E4-4B4D-B36D-16A6949714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Getting Started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4BC910-E44E-47CA-9AE2-FEC31A1242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Create new folder (perhaps </a:t>
            </a:r>
            <a:r>
              <a:rPr lang="en-US" dirty="0" err="1"/>
              <a:t>expressdemo</a:t>
            </a:r>
            <a:r>
              <a:rPr lang="en-US" dirty="0"/>
              <a:t>)</a:t>
            </a:r>
          </a:p>
          <a:p>
            <a:r>
              <a:rPr lang="en-US" dirty="0"/>
              <a:t>Open node command prompt, navigate to the folder and type:</a:t>
            </a:r>
          </a:p>
          <a:p>
            <a:pPr lvl="1"/>
            <a:r>
              <a:rPr lang="en-US" dirty="0"/>
              <a:t> </a:t>
            </a:r>
            <a:r>
              <a:rPr lang="en-US" dirty="0" err="1"/>
              <a:t>npm</a:t>
            </a:r>
            <a:r>
              <a:rPr lang="en-US" dirty="0"/>
              <a:t> </a:t>
            </a:r>
            <a:r>
              <a:rPr lang="en-US" dirty="0" err="1"/>
              <a:t>init</a:t>
            </a:r>
            <a:endParaRPr lang="en-US" dirty="0"/>
          </a:p>
          <a:p>
            <a:r>
              <a:rPr lang="en-US" dirty="0"/>
              <a:t>Once Node.js creates the </a:t>
            </a:r>
            <a:r>
              <a:rPr lang="en-US" dirty="0" err="1"/>
              <a:t>package.json</a:t>
            </a:r>
            <a:r>
              <a:rPr lang="en-US" dirty="0"/>
              <a:t> file, type:</a:t>
            </a:r>
          </a:p>
          <a:p>
            <a:pPr lvl="1"/>
            <a:r>
              <a:rPr lang="en-US" dirty="0" err="1"/>
              <a:t>npm</a:t>
            </a:r>
            <a:r>
              <a:rPr lang="en-US" dirty="0"/>
              <a:t> install express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9986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D65EEE-01FD-40DA-B4BE-76E14F4C6E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Getting Started II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E83DE6-E92E-4F2A-86D3-F96F436018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Create a new file ‘server.js’</a:t>
            </a:r>
          </a:p>
          <a:p>
            <a:pPr lvl="1"/>
            <a:r>
              <a:rPr lang="en-US" dirty="0"/>
              <a:t>const express = require('express');</a:t>
            </a:r>
            <a:br>
              <a:rPr lang="en-US" dirty="0"/>
            </a:br>
            <a:r>
              <a:rPr lang="en-US" dirty="0"/>
              <a:t>app = express();</a:t>
            </a:r>
            <a:br>
              <a:rPr lang="en-US" dirty="0"/>
            </a:br>
            <a:r>
              <a:rPr lang="en-US" dirty="0" err="1"/>
              <a:t>app.get</a:t>
            </a:r>
            <a:r>
              <a:rPr lang="en-US" dirty="0"/>
              <a:t>('/', function(</a:t>
            </a:r>
            <a:r>
              <a:rPr lang="en-US" dirty="0" err="1"/>
              <a:t>request,response</a:t>
            </a:r>
            <a:r>
              <a:rPr lang="en-US" dirty="0"/>
              <a:t>){</a:t>
            </a:r>
            <a:br>
              <a:rPr lang="en-US" dirty="0"/>
            </a:br>
            <a:r>
              <a:rPr lang="en-US" dirty="0"/>
              <a:t>  </a:t>
            </a:r>
            <a:r>
              <a:rPr lang="en-US" dirty="0" err="1"/>
              <a:t>response.send</a:t>
            </a:r>
            <a:r>
              <a:rPr lang="en-US" dirty="0"/>
              <a:t>("Hello World!");</a:t>
            </a:r>
            <a:br>
              <a:rPr lang="en-US" dirty="0"/>
            </a:br>
            <a:r>
              <a:rPr lang="en-US" dirty="0"/>
              <a:t>});</a:t>
            </a:r>
            <a:br>
              <a:rPr lang="en-US" dirty="0"/>
            </a:br>
            <a:r>
              <a:rPr lang="en-US" dirty="0" err="1"/>
              <a:t>app.listen</a:t>
            </a:r>
            <a:r>
              <a:rPr lang="en-US" dirty="0"/>
              <a:t>(3000, function(){console.log("Express server started")});</a:t>
            </a:r>
          </a:p>
          <a:p>
            <a:r>
              <a:rPr lang="en-US" dirty="0" err="1"/>
              <a:t>Initialise</a:t>
            </a:r>
            <a:r>
              <a:rPr lang="en-US" dirty="0"/>
              <a:t> this file in the Node.js Terminal</a:t>
            </a:r>
          </a:p>
          <a:p>
            <a:pPr lvl="1"/>
            <a:r>
              <a:rPr lang="en-US" dirty="0"/>
              <a:t>node server.js</a:t>
            </a:r>
          </a:p>
          <a:p>
            <a:r>
              <a:rPr lang="en-US" dirty="0"/>
              <a:t>Open your browser to localhost:3000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54813E97-52DE-454A-A736-F726078E19BF}"/>
              </a:ext>
            </a:extLst>
          </p:cNvPr>
          <p:cNvCxnSpPr/>
          <p:nvPr/>
        </p:nvCxnSpPr>
        <p:spPr>
          <a:xfrm flipH="1">
            <a:off x="5735960" y="2348880"/>
            <a:ext cx="1944216" cy="216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523A6535-3E5D-4BF0-B0B3-AFEE4865B155}"/>
              </a:ext>
            </a:extLst>
          </p:cNvPr>
          <p:cNvSpPr txBox="1"/>
          <p:nvPr/>
        </p:nvSpPr>
        <p:spPr>
          <a:xfrm>
            <a:off x="8040216" y="2204864"/>
            <a:ext cx="36599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Notice we require ‘express’ not ‘http’</a:t>
            </a:r>
          </a:p>
        </p:txBody>
      </p:sp>
    </p:spTree>
    <p:extLst>
      <p:ext uri="{BB962C8B-B14F-4D97-AF65-F5344CB8AC3E}">
        <p14:creationId xmlns:p14="http://schemas.microsoft.com/office/powerpoint/2010/main" val="4241378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11A007-DB37-47AD-AE91-F77BE1076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Routing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8353C1-27BD-4E77-B534-0FABCC6D4A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Routing is concerned with how the application endpoint handles requests from the client and the server needs to be instructed how to deal with requests correctly</a:t>
            </a:r>
          </a:p>
          <a:p>
            <a:pPr lvl="1"/>
            <a:r>
              <a:rPr lang="en-US" dirty="0"/>
              <a:t>Here the application handles GET requests </a:t>
            </a:r>
          </a:p>
          <a:p>
            <a:pPr lvl="2"/>
            <a:r>
              <a:rPr lang="en-US" dirty="0" err="1"/>
              <a:t>app.get</a:t>
            </a:r>
            <a:r>
              <a:rPr lang="en-US" dirty="0"/>
              <a:t>('/', function(</a:t>
            </a:r>
            <a:r>
              <a:rPr lang="en-US" dirty="0" err="1"/>
              <a:t>request,response</a:t>
            </a:r>
            <a:r>
              <a:rPr lang="en-US" dirty="0"/>
              <a:t>){</a:t>
            </a:r>
            <a:br>
              <a:rPr lang="en-US" dirty="0"/>
            </a:br>
            <a:r>
              <a:rPr lang="en-US" dirty="0"/>
              <a:t>  </a:t>
            </a:r>
            <a:r>
              <a:rPr lang="en-US" dirty="0" err="1"/>
              <a:t>response.send</a:t>
            </a:r>
            <a:r>
              <a:rPr lang="en-US" dirty="0"/>
              <a:t>("Hello World!");</a:t>
            </a:r>
            <a:br>
              <a:rPr lang="en-US" dirty="0"/>
            </a:br>
            <a:r>
              <a:rPr lang="en-US" dirty="0"/>
              <a:t>});</a:t>
            </a:r>
          </a:p>
          <a:p>
            <a:pPr lvl="1"/>
            <a:r>
              <a:rPr lang="en-US" dirty="0"/>
              <a:t>The basic syntax for each method is:-</a:t>
            </a:r>
          </a:p>
          <a:p>
            <a:pPr lvl="2"/>
            <a:r>
              <a:rPr lang="en-US" dirty="0" err="1"/>
              <a:t>app.METHOD</a:t>
            </a:r>
            <a:r>
              <a:rPr lang="en-US" dirty="0"/>
              <a:t>(‘path’, callback);</a:t>
            </a:r>
          </a:p>
        </p:txBody>
      </p:sp>
    </p:spTree>
    <p:extLst>
      <p:ext uri="{BB962C8B-B14F-4D97-AF65-F5344CB8AC3E}">
        <p14:creationId xmlns:p14="http://schemas.microsoft.com/office/powerpoint/2010/main" val="675620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0837FE-DFA9-4BFC-8A0B-4DD2EB9ADA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Dealing with parameters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F13AEE-4051-4D2F-9B55-C520ACE698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const express = require('express');</a:t>
            </a:r>
            <a:br>
              <a:rPr lang="en-US" dirty="0"/>
            </a:br>
            <a:r>
              <a:rPr lang="en-US" dirty="0"/>
              <a:t>app = express();</a:t>
            </a:r>
            <a:br>
              <a:rPr lang="en-US" dirty="0"/>
            </a:br>
            <a:r>
              <a:rPr lang="en-US" dirty="0" err="1"/>
              <a:t>app.get</a:t>
            </a:r>
            <a:r>
              <a:rPr lang="en-US" dirty="0"/>
              <a:t>('/:month/:year', function(request, response){</a:t>
            </a:r>
            <a:br>
              <a:rPr lang="en-US" dirty="0"/>
            </a:br>
            <a:r>
              <a:rPr lang="en-US" dirty="0"/>
              <a:t>   </a:t>
            </a:r>
            <a:r>
              <a:rPr lang="en-US" dirty="0" err="1"/>
              <a:t>response.send</a:t>
            </a:r>
            <a:r>
              <a:rPr lang="en-US" dirty="0"/>
              <a:t>(</a:t>
            </a:r>
            <a:r>
              <a:rPr lang="en-US" dirty="0" err="1"/>
              <a:t>request.params</a:t>
            </a:r>
            <a:r>
              <a:rPr lang="en-US" dirty="0"/>
              <a:t>);</a:t>
            </a:r>
            <a:br>
              <a:rPr lang="en-US" dirty="0"/>
            </a:br>
            <a:r>
              <a:rPr lang="en-US" dirty="0"/>
              <a:t>});</a:t>
            </a:r>
            <a:br>
              <a:rPr lang="en-US" dirty="0"/>
            </a:br>
            <a:r>
              <a:rPr lang="en-US" dirty="0" err="1"/>
              <a:t>app.listen</a:t>
            </a:r>
            <a:r>
              <a:rPr lang="en-US" dirty="0"/>
              <a:t>(3000,function(){console.log('Express server started')});</a:t>
            </a:r>
          </a:p>
          <a:p>
            <a:endParaRPr lang="en-US" dirty="0"/>
          </a:p>
          <a:p>
            <a:r>
              <a:rPr lang="en-US" dirty="0"/>
              <a:t>localhost:3000/9/2026</a:t>
            </a:r>
          </a:p>
        </p:txBody>
      </p:sp>
    </p:spTree>
    <p:extLst>
      <p:ext uri="{BB962C8B-B14F-4D97-AF65-F5344CB8AC3E}">
        <p14:creationId xmlns:p14="http://schemas.microsoft.com/office/powerpoint/2010/main" val="4202470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B4661E-CCD7-464D-AFED-6704D04E64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Dealing with parameters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085B27-FC48-4EAF-8DBF-141821C53C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const express = require('express');</a:t>
            </a:r>
            <a:br>
              <a:rPr lang="en-US" dirty="0"/>
            </a:br>
            <a:r>
              <a:rPr lang="en-US" dirty="0"/>
              <a:t>app = express();</a:t>
            </a:r>
            <a:br>
              <a:rPr lang="en-US" dirty="0"/>
            </a:br>
            <a:r>
              <a:rPr lang="en-US" dirty="0" err="1"/>
              <a:t>app.get</a:t>
            </a:r>
            <a:r>
              <a:rPr lang="en-US" dirty="0"/>
              <a:t>('/login', function(request, response){</a:t>
            </a:r>
            <a:br>
              <a:rPr lang="en-US" dirty="0"/>
            </a:br>
            <a:r>
              <a:rPr lang="en-US" dirty="0"/>
              <a:t>   </a:t>
            </a:r>
            <a:r>
              <a:rPr lang="en-US" dirty="0" err="1"/>
              <a:t>response.send</a:t>
            </a:r>
            <a:r>
              <a:rPr lang="en-US" dirty="0"/>
              <a:t>("Login Page");</a:t>
            </a:r>
            <a:br>
              <a:rPr lang="en-US" dirty="0"/>
            </a:br>
            <a:r>
              <a:rPr lang="en-US" dirty="0"/>
              <a:t>});      </a:t>
            </a:r>
            <a:br>
              <a:rPr lang="en-US" dirty="0"/>
            </a:br>
            <a:r>
              <a:rPr lang="en-US" dirty="0" err="1"/>
              <a:t>app.get</a:t>
            </a:r>
            <a:r>
              <a:rPr lang="en-US" dirty="0"/>
              <a:t>('/users/ken', function(request, response){</a:t>
            </a:r>
            <a:br>
              <a:rPr lang="en-US" dirty="0"/>
            </a:br>
            <a:r>
              <a:rPr lang="en-US" dirty="0"/>
              <a:t>   </a:t>
            </a:r>
            <a:r>
              <a:rPr lang="en-US" dirty="0" err="1"/>
              <a:t>response.send</a:t>
            </a:r>
            <a:r>
              <a:rPr lang="en-US" dirty="0"/>
              <a:t>("Ken's Home Page");</a:t>
            </a:r>
            <a:br>
              <a:rPr lang="en-US" dirty="0"/>
            </a:br>
            <a:r>
              <a:rPr lang="en-US" dirty="0"/>
              <a:t>});</a:t>
            </a:r>
            <a:br>
              <a:rPr lang="en-US" dirty="0"/>
            </a:br>
            <a:r>
              <a:rPr lang="en-US" dirty="0" err="1"/>
              <a:t>app.get</a:t>
            </a:r>
            <a:r>
              <a:rPr lang="en-US" dirty="0"/>
              <a:t>('/users/</a:t>
            </a:r>
            <a:r>
              <a:rPr lang="en-US" dirty="0" err="1"/>
              <a:t>matty</a:t>
            </a:r>
            <a:r>
              <a:rPr lang="en-US" dirty="0"/>
              <a:t>', function(request, response){</a:t>
            </a:r>
            <a:br>
              <a:rPr lang="en-US" dirty="0"/>
            </a:br>
            <a:r>
              <a:rPr lang="en-US" dirty="0"/>
              <a:t>   </a:t>
            </a:r>
            <a:r>
              <a:rPr lang="en-US" dirty="0" err="1"/>
              <a:t>response.send</a:t>
            </a:r>
            <a:r>
              <a:rPr lang="en-US" dirty="0"/>
              <a:t>("Matty's Home Page");</a:t>
            </a:r>
            <a:br>
              <a:rPr lang="en-US" dirty="0"/>
            </a:br>
            <a:r>
              <a:rPr lang="en-US" dirty="0"/>
              <a:t>});</a:t>
            </a:r>
            <a:br>
              <a:rPr lang="en-US" dirty="0"/>
            </a:br>
            <a:r>
              <a:rPr lang="en-US" dirty="0" err="1"/>
              <a:t>app.get</a:t>
            </a:r>
            <a:r>
              <a:rPr lang="en-US" dirty="0"/>
              <a:t>('/users/</a:t>
            </a:r>
            <a:r>
              <a:rPr lang="en-US" dirty="0" err="1"/>
              <a:t>danny</a:t>
            </a:r>
            <a:r>
              <a:rPr lang="en-US" dirty="0"/>
              <a:t>', function(request, response){</a:t>
            </a:r>
            <a:br>
              <a:rPr lang="en-US" dirty="0"/>
            </a:br>
            <a:r>
              <a:rPr lang="en-US" dirty="0"/>
              <a:t>   </a:t>
            </a:r>
            <a:r>
              <a:rPr lang="en-US" dirty="0" err="1"/>
              <a:t>response.send</a:t>
            </a:r>
            <a:r>
              <a:rPr lang="en-US" dirty="0"/>
              <a:t>("Danny's Home Page");</a:t>
            </a:r>
            <a:br>
              <a:rPr lang="en-US" dirty="0"/>
            </a:br>
            <a:r>
              <a:rPr lang="en-US" dirty="0"/>
              <a:t>});</a:t>
            </a:r>
            <a:br>
              <a:rPr lang="en-US" dirty="0"/>
            </a:br>
            <a:r>
              <a:rPr lang="en-US" dirty="0" err="1"/>
              <a:t>app.listen</a:t>
            </a:r>
            <a:r>
              <a:rPr lang="en-US" dirty="0"/>
              <a:t>(3000,function(){console.log('Express server started')});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ED1994E-4EB8-4D36-BC21-65CEEC23BA7A}"/>
              </a:ext>
            </a:extLst>
          </p:cNvPr>
          <p:cNvSpPr txBox="1"/>
          <p:nvPr/>
        </p:nvSpPr>
        <p:spPr>
          <a:xfrm>
            <a:off x="8616281" y="4149080"/>
            <a:ext cx="30412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Nice in principle, but scalable?</a:t>
            </a:r>
          </a:p>
        </p:txBody>
      </p:sp>
    </p:spTree>
    <p:extLst>
      <p:ext uri="{BB962C8B-B14F-4D97-AF65-F5344CB8AC3E}">
        <p14:creationId xmlns:p14="http://schemas.microsoft.com/office/powerpoint/2010/main" val="2398336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FBDC65-6419-49C4-95C1-5AC7182D29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Creating a router - /router/user_router.js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6B55F7-F687-46DB-B9F8-F4A85035BB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const express = require('express');</a:t>
            </a:r>
            <a:br>
              <a:rPr lang="en-US" dirty="0"/>
            </a:br>
            <a:r>
              <a:rPr lang="en-US" dirty="0"/>
              <a:t>router = </a:t>
            </a:r>
            <a:r>
              <a:rPr lang="en-US" dirty="0" err="1"/>
              <a:t>express.Router</a:t>
            </a:r>
            <a:r>
              <a:rPr lang="en-US" dirty="0"/>
              <a:t>();</a:t>
            </a:r>
            <a:br>
              <a:rPr lang="en-US" dirty="0"/>
            </a:br>
            <a:r>
              <a:rPr lang="en-US" dirty="0" err="1"/>
              <a:t>router.get</a:t>
            </a:r>
            <a:r>
              <a:rPr lang="en-US" dirty="0"/>
              <a:t>('/ken', function(</a:t>
            </a:r>
            <a:r>
              <a:rPr lang="en-US" dirty="0" err="1"/>
              <a:t>request,response</a:t>
            </a:r>
            <a:r>
              <a:rPr lang="en-US" dirty="0"/>
              <a:t>){</a:t>
            </a:r>
            <a:br>
              <a:rPr lang="en-US" dirty="0"/>
            </a:br>
            <a:r>
              <a:rPr lang="en-US" dirty="0"/>
              <a:t>  </a:t>
            </a:r>
            <a:r>
              <a:rPr lang="en-US" dirty="0" err="1"/>
              <a:t>response.send</a:t>
            </a:r>
            <a:r>
              <a:rPr lang="en-US" dirty="0"/>
              <a:t>("Ken's Home Page");</a:t>
            </a:r>
            <a:br>
              <a:rPr lang="en-US" dirty="0"/>
            </a:br>
            <a:r>
              <a:rPr lang="en-US" dirty="0"/>
              <a:t>});</a:t>
            </a:r>
            <a:br>
              <a:rPr lang="en-US" dirty="0"/>
            </a:br>
            <a:r>
              <a:rPr lang="en-US" dirty="0" err="1"/>
              <a:t>router.get</a:t>
            </a:r>
            <a:r>
              <a:rPr lang="en-US" dirty="0"/>
              <a:t>('/</a:t>
            </a:r>
            <a:r>
              <a:rPr lang="en-US" dirty="0" err="1"/>
              <a:t>matty</a:t>
            </a:r>
            <a:r>
              <a:rPr lang="en-US" dirty="0"/>
              <a:t>', function(</a:t>
            </a:r>
            <a:r>
              <a:rPr lang="en-US" dirty="0" err="1"/>
              <a:t>request,response</a:t>
            </a:r>
            <a:r>
              <a:rPr lang="en-US" dirty="0"/>
              <a:t>){</a:t>
            </a:r>
            <a:br>
              <a:rPr lang="en-US" dirty="0"/>
            </a:br>
            <a:r>
              <a:rPr lang="en-US" dirty="0"/>
              <a:t>  </a:t>
            </a:r>
            <a:r>
              <a:rPr lang="en-US" dirty="0" err="1"/>
              <a:t>response.send</a:t>
            </a:r>
            <a:r>
              <a:rPr lang="en-US" dirty="0"/>
              <a:t>("Matty's Home Page");</a:t>
            </a:r>
            <a:br>
              <a:rPr lang="en-US" dirty="0"/>
            </a:br>
            <a:r>
              <a:rPr lang="en-US" dirty="0"/>
              <a:t>});</a:t>
            </a:r>
            <a:br>
              <a:rPr lang="en-US" dirty="0"/>
            </a:br>
            <a:r>
              <a:rPr lang="en-US" dirty="0" err="1"/>
              <a:t>router.get</a:t>
            </a:r>
            <a:r>
              <a:rPr lang="en-US" dirty="0"/>
              <a:t>('/</a:t>
            </a:r>
            <a:r>
              <a:rPr lang="en-US" dirty="0" err="1"/>
              <a:t>danny</a:t>
            </a:r>
            <a:r>
              <a:rPr lang="en-US" dirty="0"/>
              <a:t>', function(</a:t>
            </a:r>
            <a:r>
              <a:rPr lang="en-US" dirty="0" err="1"/>
              <a:t>request,response</a:t>
            </a:r>
            <a:r>
              <a:rPr lang="en-US" dirty="0"/>
              <a:t>){</a:t>
            </a:r>
            <a:br>
              <a:rPr lang="en-US" dirty="0"/>
            </a:br>
            <a:r>
              <a:rPr lang="en-US" dirty="0"/>
              <a:t>  </a:t>
            </a:r>
            <a:r>
              <a:rPr lang="en-US" dirty="0" err="1"/>
              <a:t>response.send</a:t>
            </a:r>
            <a:r>
              <a:rPr lang="en-US" dirty="0"/>
              <a:t>("Danny's Home Page");</a:t>
            </a:r>
            <a:br>
              <a:rPr lang="en-US" dirty="0"/>
            </a:br>
            <a:r>
              <a:rPr lang="en-US" dirty="0"/>
              <a:t>});</a:t>
            </a:r>
            <a:br>
              <a:rPr lang="en-US" dirty="0"/>
            </a:br>
            <a:r>
              <a:rPr lang="en-US" dirty="0" err="1"/>
              <a:t>module.exports</a:t>
            </a:r>
            <a:r>
              <a:rPr lang="en-US" dirty="0"/>
              <a:t> = router;</a:t>
            </a:r>
          </a:p>
          <a:p>
            <a:endParaRPr lang="en-US" dirty="0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04EDAB7E-6DFC-4111-B501-85DEA1113034}"/>
              </a:ext>
            </a:extLst>
          </p:cNvPr>
          <p:cNvCxnSpPr/>
          <p:nvPr/>
        </p:nvCxnSpPr>
        <p:spPr>
          <a:xfrm flipH="1" flipV="1">
            <a:off x="5159896" y="5733256"/>
            <a:ext cx="2448272" cy="720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003F027C-B55B-4A3B-8C63-73D9C4316094}"/>
              </a:ext>
            </a:extLst>
          </p:cNvPr>
          <p:cNvSpPr txBox="1"/>
          <p:nvPr/>
        </p:nvSpPr>
        <p:spPr>
          <a:xfrm>
            <a:off x="7615191" y="5589240"/>
            <a:ext cx="2304256" cy="6717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Allows this router to be used in another file</a:t>
            </a:r>
          </a:p>
        </p:txBody>
      </p:sp>
    </p:spTree>
    <p:extLst>
      <p:ext uri="{BB962C8B-B14F-4D97-AF65-F5344CB8AC3E}">
        <p14:creationId xmlns:p14="http://schemas.microsoft.com/office/powerpoint/2010/main" val="3069629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CF28A1-2350-48D6-AEAF-1F84E074A3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server.js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D17F02-8A28-4D02-A69F-51250E5AC1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const express = require('express');</a:t>
            </a:r>
            <a:br>
              <a:rPr lang="en-US" dirty="0"/>
            </a:br>
            <a:r>
              <a:rPr lang="en-US" dirty="0"/>
              <a:t>app = express();</a:t>
            </a:r>
            <a:br>
              <a:rPr lang="en-US" dirty="0"/>
            </a:br>
            <a:r>
              <a:rPr lang="en-US" dirty="0" err="1"/>
              <a:t>app.use</a:t>
            </a:r>
            <a:r>
              <a:rPr lang="en-US" dirty="0"/>
              <a:t>('/</a:t>
            </a:r>
            <a:r>
              <a:rPr lang="en-US" dirty="0" err="1"/>
              <a:t>users',require</a:t>
            </a:r>
            <a:r>
              <a:rPr lang="en-US" dirty="0"/>
              <a:t>('./router/</a:t>
            </a:r>
            <a:r>
              <a:rPr lang="en-US" dirty="0" err="1"/>
              <a:t>user_router</a:t>
            </a:r>
            <a:r>
              <a:rPr lang="en-US" dirty="0"/>
              <a:t>'));</a:t>
            </a:r>
            <a:br>
              <a:rPr lang="en-US" dirty="0"/>
            </a:br>
            <a:r>
              <a:rPr lang="en-US" dirty="0" err="1"/>
              <a:t>app.get</a:t>
            </a:r>
            <a:r>
              <a:rPr lang="en-US" dirty="0"/>
              <a:t>('/login', function(request, response){</a:t>
            </a:r>
            <a:br>
              <a:rPr lang="en-US" dirty="0"/>
            </a:br>
            <a:r>
              <a:rPr lang="en-US" dirty="0"/>
              <a:t>  </a:t>
            </a:r>
            <a:r>
              <a:rPr lang="en-US" dirty="0" err="1"/>
              <a:t>response.send</a:t>
            </a:r>
            <a:r>
              <a:rPr lang="en-US" dirty="0"/>
              <a:t>("Login Page");</a:t>
            </a:r>
            <a:br>
              <a:rPr lang="en-US" dirty="0"/>
            </a:br>
            <a:r>
              <a:rPr lang="en-US" dirty="0"/>
              <a:t>});      </a:t>
            </a:r>
            <a:br>
              <a:rPr lang="en-US" dirty="0"/>
            </a:br>
            <a:r>
              <a:rPr lang="en-US" dirty="0" err="1"/>
              <a:t>app.listen</a:t>
            </a:r>
            <a:r>
              <a:rPr lang="en-US" dirty="0"/>
              <a:t>(3000,function(){console.log('Express server started.')});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832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87B8F-64DC-446B-BFCE-6876C940E4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084C3B-BC49-400F-BEDD-D4CAC671E0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/>
              <a:t>Node.js is a popular, modern server-side runtime environment written in JavaScript, which is fast due to its ability to handle requests without blocking.</a:t>
            </a:r>
          </a:p>
          <a:p>
            <a:pPr lvl="0"/>
            <a:r>
              <a:rPr lang="en-US" dirty="0"/>
              <a:t>Node.js can be used to handle Http requests, by creating a server and parsing the requested URL.</a:t>
            </a:r>
          </a:p>
          <a:p>
            <a:pPr lvl="0"/>
            <a:r>
              <a:rPr lang="en-US" dirty="0"/>
              <a:t>Node.js can be set up as a file server to return different files depending on the Http request.</a:t>
            </a:r>
          </a:p>
          <a:p>
            <a:pPr lvl="0"/>
            <a:r>
              <a:rPr lang="en-US" dirty="0"/>
              <a:t>The Node Package Manager (or NPM) is a large collection of modules of code that are publicly available and easily installed using </a:t>
            </a:r>
            <a:r>
              <a:rPr lang="en-US" dirty="0" err="1"/>
              <a:t>npm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7297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CEC8D7-9C73-4412-ADDD-08076B09D2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D69229-099A-4857-BABD-ECDC9DCE38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Express.js is a minimalist framework for Node.js, which means it makes certain tasks such as routing URLs more </a:t>
            </a:r>
            <a:r>
              <a:rPr lang="en-US" dirty="0" err="1"/>
              <a:t>straghtforward</a:t>
            </a:r>
            <a:r>
              <a:rPr lang="en-US" dirty="0"/>
              <a:t>.</a:t>
            </a:r>
          </a:p>
          <a:p>
            <a:pPr lvl="0"/>
            <a:r>
              <a:rPr lang="en-US" dirty="0"/>
              <a:t>Express.js is unopinionated, allowing the developer choice in how to add modules to extend its functionality such as with body-parser and </a:t>
            </a:r>
            <a:r>
              <a:rPr lang="en-US" dirty="0" err="1"/>
              <a:t>multer</a:t>
            </a:r>
            <a:r>
              <a:rPr lang="en-US" dirty="0"/>
              <a:t>.</a:t>
            </a:r>
          </a:p>
          <a:p>
            <a:pPr lvl="0"/>
            <a:r>
              <a:rPr lang="en-US" dirty="0"/>
              <a:t>Express.js can be used to create a router to handle different Http methods and requests.</a:t>
            </a:r>
          </a:p>
        </p:txBody>
      </p:sp>
    </p:spTree>
    <p:extLst>
      <p:ext uri="{BB962C8B-B14F-4D97-AF65-F5344CB8AC3E}">
        <p14:creationId xmlns:p14="http://schemas.microsoft.com/office/powerpoint/2010/main" val="2691057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heme1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0272A8E7-A343-428D-A8B1-A51E5041A0E1}" vid="{A8B9B1ED-DE8D-43F6-A341-9AEC8D0BBD3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49911</TotalTime>
  <Words>1502</Words>
  <Application>Microsoft Office PowerPoint</Application>
  <PresentationFormat>Widescreen</PresentationFormat>
  <Paragraphs>137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Corbel</vt:lpstr>
      <vt:lpstr>Theme1</vt:lpstr>
      <vt:lpstr>Web Programming Language</vt:lpstr>
      <vt:lpstr>Introducing Node.JS</vt:lpstr>
      <vt:lpstr>Node vs PHP</vt:lpstr>
      <vt:lpstr>Standard PHP Request (Blocking)</vt:lpstr>
      <vt:lpstr>But, in Node.js (non-blocking)</vt:lpstr>
      <vt:lpstr>Setting up Node.js</vt:lpstr>
      <vt:lpstr>Create a new file called hello.js</vt:lpstr>
      <vt:lpstr>Node.js Command Prompt</vt:lpstr>
      <vt:lpstr>Open Browser</vt:lpstr>
      <vt:lpstr>Hello World</vt:lpstr>
      <vt:lpstr>Extending</vt:lpstr>
      <vt:lpstr>Parsing the URL</vt:lpstr>
      <vt:lpstr>Events in Node.js</vt:lpstr>
      <vt:lpstr>The Node Package Manager (NPM) </vt:lpstr>
      <vt:lpstr>Number to Fraction</vt:lpstr>
      <vt:lpstr>Express.js</vt:lpstr>
      <vt:lpstr>Framework?</vt:lpstr>
      <vt:lpstr>Getting Started</vt:lpstr>
      <vt:lpstr>Getting Started II</vt:lpstr>
      <vt:lpstr>Basic Routing</vt:lpstr>
      <vt:lpstr>Dealing with parameters</vt:lpstr>
      <vt:lpstr>Dealing with parameters</vt:lpstr>
      <vt:lpstr>Creating a router - /router/user_router.js</vt:lpstr>
      <vt:lpstr>New server.js</vt:lpstr>
      <vt:lpstr>Summary</vt:lpstr>
      <vt:lpstr>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Web Programming Language</dc:title>
  <dc:creator>Admin</dc:creator>
  <cp:lastModifiedBy>KENNETH COSH</cp:lastModifiedBy>
  <cp:revision>21</cp:revision>
  <dcterms:created xsi:type="dcterms:W3CDTF">2018-10-21T05:32:42Z</dcterms:created>
  <dcterms:modified xsi:type="dcterms:W3CDTF">2026-08-30T09:56:44Z</dcterms:modified>
</cp:coreProperties>
</file>